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56" r:id="rId2"/>
    <p:sldId id="273" r:id="rId3"/>
    <p:sldId id="317" r:id="rId4"/>
    <p:sldId id="258" r:id="rId5"/>
    <p:sldId id="259" r:id="rId6"/>
    <p:sldId id="260" r:id="rId7"/>
    <p:sldId id="319" r:id="rId8"/>
    <p:sldId id="279" r:id="rId9"/>
    <p:sldId id="280" r:id="rId10"/>
    <p:sldId id="320" r:id="rId11"/>
    <p:sldId id="321" r:id="rId12"/>
    <p:sldId id="274" r:id="rId13"/>
    <p:sldId id="309" r:id="rId14"/>
    <p:sldId id="315" r:id="rId15"/>
    <p:sldId id="316" r:id="rId16"/>
    <p:sldId id="271" r:id="rId17"/>
    <p:sldId id="294" r:id="rId18"/>
    <p:sldId id="293" r:id="rId19"/>
    <p:sldId id="291" r:id="rId20"/>
    <p:sldId id="314" r:id="rId21"/>
    <p:sldId id="318" r:id="rId22"/>
    <p:sldId id="264" r:id="rId23"/>
    <p:sldId id="265" r:id="rId24"/>
    <p:sldId id="322" r:id="rId25"/>
    <p:sldId id="290" r:id="rId26"/>
    <p:sldId id="286" r:id="rId27"/>
    <p:sldId id="287" r:id="rId28"/>
    <p:sldId id="324" r:id="rId29"/>
    <p:sldId id="268" r:id="rId30"/>
    <p:sldId id="266" r:id="rId31"/>
    <p:sldId id="299" r:id="rId32"/>
    <p:sldId id="270" r:id="rId33"/>
    <p:sldId id="300" r:id="rId34"/>
    <p:sldId id="310" r:id="rId35"/>
    <p:sldId id="283" r:id="rId36"/>
    <p:sldId id="288" r:id="rId37"/>
    <p:sldId id="289" r:id="rId38"/>
    <p:sldId id="284" r:id="rId39"/>
    <p:sldId id="312" r:id="rId40"/>
    <p:sldId id="301" r:id="rId41"/>
    <p:sldId id="303" r:id="rId42"/>
    <p:sldId id="277" r:id="rId43"/>
    <p:sldId id="302" r:id="rId44"/>
    <p:sldId id="308" r:id="rId45"/>
    <p:sldId id="311" r:id="rId46"/>
    <p:sldId id="307" r:id="rId47"/>
    <p:sldId id="313" r:id="rId48"/>
    <p:sldId id="278" r:id="rId49"/>
    <p:sldId id="276" r:id="rId50"/>
    <p:sldId id="304" r:id="rId51"/>
    <p:sldId id="305" r:id="rId52"/>
    <p:sldId id="306" r:id="rId53"/>
    <p:sldId id="285" r:id="rId54"/>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E546E8-21D9-3F02-BB0C-C2D5134CE88F}" name=" " initials="" userId="64a45951fa12f3e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59FDC8-DC49-4558-B7FE-BB562DFAD1C0}" v="461" dt="2022-05-01T22:58:58.5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6" autoAdjust="0"/>
    <p:restoredTop sz="86404" autoAdjust="0"/>
  </p:normalViewPr>
  <p:slideViewPr>
    <p:cSldViewPr snapToGrid="0">
      <p:cViewPr varScale="1">
        <p:scale>
          <a:sx n="64" d="100"/>
          <a:sy n="64" d="100"/>
        </p:scale>
        <p:origin x="642"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64a45951fa12f3ee" providerId="LiveId" clId="{1859FDC8-DC49-4558-B7FE-BB562DFAD1C0}"/>
    <pc:docChg chg="custSel modSld">
      <pc:chgData name=" " userId="64a45951fa12f3ee" providerId="LiveId" clId="{1859FDC8-DC49-4558-B7FE-BB562DFAD1C0}" dt="2022-05-01T22:59:00.942" v="467" actId="403"/>
      <pc:docMkLst>
        <pc:docMk/>
      </pc:docMkLst>
      <pc:sldChg chg="modSp mod">
        <pc:chgData name=" " userId="64a45951fa12f3ee" providerId="LiveId" clId="{1859FDC8-DC49-4558-B7FE-BB562DFAD1C0}" dt="2022-05-01T21:40:47.248" v="15" actId="2"/>
        <pc:sldMkLst>
          <pc:docMk/>
          <pc:sldMk cId="2961704433" sldId="265"/>
        </pc:sldMkLst>
        <pc:spChg chg="mod">
          <ac:chgData name=" " userId="64a45951fa12f3ee" providerId="LiveId" clId="{1859FDC8-DC49-4558-B7FE-BB562DFAD1C0}" dt="2022-05-01T21:40:42.717" v="14" actId="2"/>
          <ac:spMkLst>
            <pc:docMk/>
            <pc:sldMk cId="2961704433" sldId="265"/>
            <ac:spMk id="2" creationId="{DB948BB4-A27E-461E-BC2C-E0FE4F07FF78}"/>
          </ac:spMkLst>
        </pc:spChg>
        <pc:spChg chg="mod">
          <ac:chgData name=" " userId="64a45951fa12f3ee" providerId="LiveId" clId="{1859FDC8-DC49-4558-B7FE-BB562DFAD1C0}" dt="2022-05-01T21:40:47.248" v="15" actId="2"/>
          <ac:spMkLst>
            <pc:docMk/>
            <pc:sldMk cId="2961704433" sldId="265"/>
            <ac:spMk id="8" creationId="{D85EEA4B-2A66-46AC-AE89-8DE275D9EDEB}"/>
          </ac:spMkLst>
        </pc:spChg>
      </pc:sldChg>
      <pc:sldChg chg="modSp mod">
        <pc:chgData name=" " userId="64a45951fa12f3ee" providerId="LiveId" clId="{1859FDC8-DC49-4558-B7FE-BB562DFAD1C0}" dt="2022-05-01T22:17:47.722" v="314" actId="14100"/>
        <pc:sldMkLst>
          <pc:docMk/>
          <pc:sldMk cId="132159332" sldId="266"/>
        </pc:sldMkLst>
        <pc:picChg chg="mod">
          <ac:chgData name=" " userId="64a45951fa12f3ee" providerId="LiveId" clId="{1859FDC8-DC49-4558-B7FE-BB562DFAD1C0}" dt="2022-05-01T22:17:47.722" v="314" actId="14100"/>
          <ac:picMkLst>
            <pc:docMk/>
            <pc:sldMk cId="132159332" sldId="266"/>
            <ac:picMk id="9" creationId="{2BAE8B24-5B61-4532-87ED-BB65DC13798A}"/>
          </ac:picMkLst>
        </pc:picChg>
      </pc:sldChg>
      <pc:sldChg chg="delSp modSp mod">
        <pc:chgData name=" " userId="64a45951fa12f3ee" providerId="LiveId" clId="{1859FDC8-DC49-4558-B7FE-BB562DFAD1C0}" dt="2022-05-01T22:13:17.776" v="293" actId="1076"/>
        <pc:sldMkLst>
          <pc:docMk/>
          <pc:sldMk cId="3435748557" sldId="271"/>
        </pc:sldMkLst>
        <pc:spChg chg="del">
          <ac:chgData name=" " userId="64a45951fa12f3ee" providerId="LiveId" clId="{1859FDC8-DC49-4558-B7FE-BB562DFAD1C0}" dt="2022-05-01T21:56:54.024" v="35" actId="478"/>
          <ac:spMkLst>
            <pc:docMk/>
            <pc:sldMk cId="3435748557" sldId="271"/>
            <ac:spMk id="9" creationId="{ABD03140-C1E4-42D0-93DB-765E68AABBBF}"/>
          </ac:spMkLst>
        </pc:spChg>
        <pc:graphicFrameChg chg="mod modGraphic">
          <ac:chgData name=" " userId="64a45951fa12f3ee" providerId="LiveId" clId="{1859FDC8-DC49-4558-B7FE-BB562DFAD1C0}" dt="2022-05-01T22:13:11.285" v="292" actId="255"/>
          <ac:graphicFrameMkLst>
            <pc:docMk/>
            <pc:sldMk cId="3435748557" sldId="271"/>
            <ac:graphicFrameMk id="7" creationId="{CD8DBDEC-DA54-4171-96C7-E81CDAAEFFF9}"/>
          </ac:graphicFrameMkLst>
        </pc:graphicFrameChg>
        <pc:picChg chg="mod">
          <ac:chgData name=" " userId="64a45951fa12f3ee" providerId="LiveId" clId="{1859FDC8-DC49-4558-B7FE-BB562DFAD1C0}" dt="2022-05-01T22:13:17.776" v="293" actId="1076"/>
          <ac:picMkLst>
            <pc:docMk/>
            <pc:sldMk cId="3435748557" sldId="271"/>
            <ac:picMk id="4" creationId="{32CF9C4A-98CA-48D3-A52C-EF250B97AC8B}"/>
          </ac:picMkLst>
        </pc:picChg>
      </pc:sldChg>
      <pc:sldChg chg="modSp">
        <pc:chgData name=" " userId="64a45951fa12f3ee" providerId="LiveId" clId="{1859FDC8-DC49-4558-B7FE-BB562DFAD1C0}" dt="2022-05-01T21:40:01.355" v="8" actId="2"/>
        <pc:sldMkLst>
          <pc:docMk/>
          <pc:sldMk cId="3390316794" sldId="274"/>
        </pc:sldMkLst>
        <pc:graphicFrameChg chg="mod">
          <ac:chgData name=" " userId="64a45951fa12f3ee" providerId="LiveId" clId="{1859FDC8-DC49-4558-B7FE-BB562DFAD1C0}" dt="2022-05-01T21:40:01.355" v="8" actId="2"/>
          <ac:graphicFrameMkLst>
            <pc:docMk/>
            <pc:sldMk cId="3390316794" sldId="274"/>
            <ac:graphicFrameMk id="79" creationId="{D858940D-5588-BDD7-1F8B-3898D0DAC7D3}"/>
          </ac:graphicFrameMkLst>
        </pc:graphicFrameChg>
      </pc:sldChg>
      <pc:sldChg chg="modSp mod delCm">
        <pc:chgData name=" " userId="64a45951fa12f3ee" providerId="LiveId" clId="{1859FDC8-DC49-4558-B7FE-BB562DFAD1C0}" dt="2022-05-01T21:39:55.664" v="6" actId="2"/>
        <pc:sldMkLst>
          <pc:docMk/>
          <pc:sldMk cId="2153999955" sldId="280"/>
        </pc:sldMkLst>
        <pc:spChg chg="mod">
          <ac:chgData name=" " userId="64a45951fa12f3ee" providerId="LiveId" clId="{1859FDC8-DC49-4558-B7FE-BB562DFAD1C0}" dt="2022-05-01T21:39:55.664" v="6" actId="2"/>
          <ac:spMkLst>
            <pc:docMk/>
            <pc:sldMk cId="2153999955" sldId="280"/>
            <ac:spMk id="2" creationId="{72E7B5D2-12D6-4C97-884B-24A361689B78}"/>
          </ac:spMkLst>
        </pc:spChg>
      </pc:sldChg>
      <pc:sldChg chg="modSp mod delCm">
        <pc:chgData name=" " userId="64a45951fa12f3ee" providerId="LiveId" clId="{1859FDC8-DC49-4558-B7FE-BB562DFAD1C0}" dt="2022-05-01T21:38:59.794" v="1" actId="313"/>
        <pc:sldMkLst>
          <pc:docMk/>
          <pc:sldMk cId="506005917" sldId="284"/>
        </pc:sldMkLst>
        <pc:spChg chg="mod">
          <ac:chgData name=" " userId="64a45951fa12f3ee" providerId="LiveId" clId="{1859FDC8-DC49-4558-B7FE-BB562DFAD1C0}" dt="2022-05-01T21:38:59.794" v="1" actId="313"/>
          <ac:spMkLst>
            <pc:docMk/>
            <pc:sldMk cId="506005917" sldId="284"/>
            <ac:spMk id="3" creationId="{B9BDC3F7-99E4-4ECB-8B51-317386B00A2F}"/>
          </ac:spMkLst>
        </pc:spChg>
      </pc:sldChg>
      <pc:sldChg chg="modSp mod">
        <pc:chgData name=" " userId="64a45951fa12f3ee" providerId="LiveId" clId="{1859FDC8-DC49-4558-B7FE-BB562DFAD1C0}" dt="2022-05-01T22:17:15.531" v="313" actId="15"/>
        <pc:sldMkLst>
          <pc:docMk/>
          <pc:sldMk cId="1695467201" sldId="288"/>
        </pc:sldMkLst>
        <pc:spChg chg="mod">
          <ac:chgData name=" " userId="64a45951fa12f3ee" providerId="LiveId" clId="{1859FDC8-DC49-4558-B7FE-BB562DFAD1C0}" dt="2022-05-01T22:17:15.531" v="313" actId="15"/>
          <ac:spMkLst>
            <pc:docMk/>
            <pc:sldMk cId="1695467201" sldId="288"/>
            <ac:spMk id="3" creationId="{AC88BF85-2BDB-489A-9CBD-7AD8072BDF60}"/>
          </ac:spMkLst>
        </pc:spChg>
      </pc:sldChg>
      <pc:sldChg chg="delCm">
        <pc:chgData name=" " userId="64a45951fa12f3ee" providerId="LiveId" clId="{1859FDC8-DC49-4558-B7FE-BB562DFAD1C0}" dt="2022-05-01T22:24:38.481" v="315"/>
        <pc:sldMkLst>
          <pc:docMk/>
          <pc:sldMk cId="1809108720" sldId="293"/>
        </pc:sldMkLst>
      </pc:sldChg>
      <pc:sldChg chg="modSp mod delCm">
        <pc:chgData name=" " userId="64a45951fa12f3ee" providerId="LiveId" clId="{1859FDC8-DC49-4558-B7FE-BB562DFAD1C0}" dt="2022-05-01T21:39:10.644" v="3" actId="2"/>
        <pc:sldMkLst>
          <pc:docMk/>
          <pc:sldMk cId="2337892122" sldId="301"/>
        </pc:sldMkLst>
        <pc:spChg chg="mod">
          <ac:chgData name=" " userId="64a45951fa12f3ee" providerId="LiveId" clId="{1859FDC8-DC49-4558-B7FE-BB562DFAD1C0}" dt="2022-05-01T21:39:10.644" v="3" actId="2"/>
          <ac:spMkLst>
            <pc:docMk/>
            <pc:sldMk cId="2337892122" sldId="301"/>
            <ac:spMk id="2" creationId="{F427E2BF-3E67-4220-8417-E4AAD61475A7}"/>
          </ac:spMkLst>
        </pc:spChg>
      </pc:sldChg>
      <pc:sldChg chg="modSp mod">
        <pc:chgData name=" " userId="64a45951fa12f3ee" providerId="LiveId" clId="{1859FDC8-DC49-4558-B7FE-BB562DFAD1C0}" dt="2022-05-01T21:39:16.541" v="4" actId="2"/>
        <pc:sldMkLst>
          <pc:docMk/>
          <pc:sldMk cId="1016825410" sldId="302"/>
        </pc:sldMkLst>
        <pc:spChg chg="mod">
          <ac:chgData name=" " userId="64a45951fa12f3ee" providerId="LiveId" clId="{1859FDC8-DC49-4558-B7FE-BB562DFAD1C0}" dt="2022-05-01T21:39:16.541" v="4" actId="2"/>
          <ac:spMkLst>
            <pc:docMk/>
            <pc:sldMk cId="1016825410" sldId="302"/>
            <ac:spMk id="2" creationId="{F4CCB38F-955F-4D78-BB38-82465D161344}"/>
          </ac:spMkLst>
        </pc:spChg>
      </pc:sldChg>
      <pc:sldChg chg="modSp mod">
        <pc:chgData name=" " userId="64a45951fa12f3ee" providerId="LiveId" clId="{1859FDC8-DC49-4558-B7FE-BB562DFAD1C0}" dt="2022-05-01T22:15:16.116" v="301" actId="12"/>
        <pc:sldMkLst>
          <pc:docMk/>
          <pc:sldMk cId="2974012148" sldId="304"/>
        </pc:sldMkLst>
        <pc:spChg chg="mod">
          <ac:chgData name=" " userId="64a45951fa12f3ee" providerId="LiveId" clId="{1859FDC8-DC49-4558-B7FE-BB562DFAD1C0}" dt="2022-05-01T22:15:16.116" v="301" actId="12"/>
          <ac:spMkLst>
            <pc:docMk/>
            <pc:sldMk cId="2974012148" sldId="304"/>
            <ac:spMk id="3" creationId="{36721AF4-1594-40A9-AB34-AD6BB608B7F3}"/>
          </ac:spMkLst>
        </pc:spChg>
      </pc:sldChg>
      <pc:sldChg chg="modSp mod">
        <pc:chgData name=" " userId="64a45951fa12f3ee" providerId="LiveId" clId="{1859FDC8-DC49-4558-B7FE-BB562DFAD1C0}" dt="2022-05-01T22:15:23.020" v="303" actId="27636"/>
        <pc:sldMkLst>
          <pc:docMk/>
          <pc:sldMk cId="1191012399" sldId="305"/>
        </pc:sldMkLst>
        <pc:spChg chg="mod">
          <ac:chgData name=" " userId="64a45951fa12f3ee" providerId="LiveId" clId="{1859FDC8-DC49-4558-B7FE-BB562DFAD1C0}" dt="2022-05-01T22:15:23.020" v="303" actId="27636"/>
          <ac:spMkLst>
            <pc:docMk/>
            <pc:sldMk cId="1191012399" sldId="305"/>
            <ac:spMk id="3" creationId="{1D9A9E5D-C748-43B6-B95C-1CA65DE1F3CE}"/>
          </ac:spMkLst>
        </pc:spChg>
      </pc:sldChg>
      <pc:sldChg chg="modSp mod">
        <pc:chgData name=" " userId="64a45951fa12f3ee" providerId="LiveId" clId="{1859FDC8-DC49-4558-B7FE-BB562DFAD1C0}" dt="2022-05-01T22:15:53.200" v="305" actId="1076"/>
        <pc:sldMkLst>
          <pc:docMk/>
          <pc:sldMk cId="4240496984" sldId="306"/>
        </pc:sldMkLst>
        <pc:spChg chg="mod">
          <ac:chgData name=" " userId="64a45951fa12f3ee" providerId="LiveId" clId="{1859FDC8-DC49-4558-B7FE-BB562DFAD1C0}" dt="2022-05-01T22:15:49.571" v="304" actId="1076"/>
          <ac:spMkLst>
            <pc:docMk/>
            <pc:sldMk cId="4240496984" sldId="306"/>
            <ac:spMk id="7" creationId="{D7258E15-AAED-4BF9-8968-515DEEF962F4}"/>
          </ac:spMkLst>
        </pc:spChg>
        <pc:picChg chg="mod">
          <ac:chgData name=" " userId="64a45951fa12f3ee" providerId="LiveId" clId="{1859FDC8-DC49-4558-B7FE-BB562DFAD1C0}" dt="2022-05-01T22:15:53.200" v="305" actId="1076"/>
          <ac:picMkLst>
            <pc:docMk/>
            <pc:sldMk cId="4240496984" sldId="306"/>
            <ac:picMk id="6" creationId="{D87D04D0-AE8D-4F08-A0B6-3FB2F5B081D5}"/>
          </ac:picMkLst>
        </pc:picChg>
      </pc:sldChg>
      <pc:sldChg chg="delCm">
        <pc:chgData name=" " userId="64a45951fa12f3ee" providerId="LiveId" clId="{1859FDC8-DC49-4558-B7FE-BB562DFAD1C0}" dt="2022-05-01T22:25:04.707" v="317"/>
        <pc:sldMkLst>
          <pc:docMk/>
          <pc:sldMk cId="2872244784" sldId="307"/>
        </pc:sldMkLst>
      </pc:sldChg>
      <pc:sldChg chg="modSp mod">
        <pc:chgData name=" " userId="64a45951fa12f3ee" providerId="LiveId" clId="{1859FDC8-DC49-4558-B7FE-BB562DFAD1C0}" dt="2022-05-01T22:59:00.942" v="467" actId="403"/>
        <pc:sldMkLst>
          <pc:docMk/>
          <pc:sldMk cId="3978746967" sldId="309"/>
        </pc:sldMkLst>
        <pc:graphicFrameChg chg="mod modGraphic">
          <ac:chgData name=" " userId="64a45951fa12f3ee" providerId="LiveId" clId="{1859FDC8-DC49-4558-B7FE-BB562DFAD1C0}" dt="2022-05-01T22:59:00.942" v="467" actId="403"/>
          <ac:graphicFrameMkLst>
            <pc:docMk/>
            <pc:sldMk cId="3978746967" sldId="309"/>
            <ac:graphicFrameMk id="4" creationId="{A333E0AB-9CE6-42DD-BDB5-9FCC80B40813}"/>
          </ac:graphicFrameMkLst>
        </pc:graphicFrameChg>
      </pc:sldChg>
      <pc:sldChg chg="delCm">
        <pc:chgData name=" " userId="64a45951fa12f3ee" providerId="LiveId" clId="{1859FDC8-DC49-4558-B7FE-BB562DFAD1C0}" dt="2022-05-01T22:24:51.819" v="316"/>
        <pc:sldMkLst>
          <pc:docMk/>
          <pc:sldMk cId="3407360369" sldId="310"/>
        </pc:sldMkLst>
      </pc:sldChg>
      <pc:sldChg chg="modSp mod">
        <pc:chgData name=" " userId="64a45951fa12f3ee" providerId="LiveId" clId="{1859FDC8-DC49-4558-B7FE-BB562DFAD1C0}" dt="2022-05-01T22:16:56.168" v="312" actId="5793"/>
        <pc:sldMkLst>
          <pc:docMk/>
          <pc:sldMk cId="893131155" sldId="312"/>
        </pc:sldMkLst>
        <pc:spChg chg="mod">
          <ac:chgData name=" " userId="64a45951fa12f3ee" providerId="LiveId" clId="{1859FDC8-DC49-4558-B7FE-BB562DFAD1C0}" dt="2022-05-01T22:16:56.168" v="312" actId="5793"/>
          <ac:spMkLst>
            <pc:docMk/>
            <pc:sldMk cId="893131155" sldId="312"/>
            <ac:spMk id="2" creationId="{EBAC68D3-A640-45F5-B4EA-60DAF50E3B9B}"/>
          </ac:spMkLst>
        </pc:spChg>
      </pc:sldChg>
      <pc:sldChg chg="delCm">
        <pc:chgData name=" " userId="64a45951fa12f3ee" providerId="LiveId" clId="{1859FDC8-DC49-4558-B7FE-BB562DFAD1C0}" dt="2022-05-01T22:25:13.454" v="318"/>
        <pc:sldMkLst>
          <pc:docMk/>
          <pc:sldMk cId="747737671" sldId="313"/>
        </pc:sldMkLst>
      </pc:sldChg>
      <pc:sldChg chg="modSp mod delCm">
        <pc:chgData name=" " userId="64a45951fa12f3ee" providerId="LiveId" clId="{1859FDC8-DC49-4558-B7FE-BB562DFAD1C0}" dt="2022-05-01T22:13:43.555" v="299" actId="313"/>
        <pc:sldMkLst>
          <pc:docMk/>
          <pc:sldMk cId="763741413" sldId="314"/>
        </pc:sldMkLst>
        <pc:spChg chg="mod">
          <ac:chgData name=" " userId="64a45951fa12f3ee" providerId="LiveId" clId="{1859FDC8-DC49-4558-B7FE-BB562DFAD1C0}" dt="2022-05-01T22:13:43.555" v="299" actId="313"/>
          <ac:spMkLst>
            <pc:docMk/>
            <pc:sldMk cId="763741413" sldId="314"/>
            <ac:spMk id="3" creationId="{70B25443-310C-4EA1-BC9E-4CF0EB94DAB9}"/>
          </ac:spMkLst>
        </pc:spChg>
      </pc:sldChg>
      <pc:sldChg chg="modSp mod">
        <pc:chgData name=" " userId="64a45951fa12f3ee" providerId="LiveId" clId="{1859FDC8-DC49-4558-B7FE-BB562DFAD1C0}" dt="2022-05-01T21:40:10.809" v="11" actId="2"/>
        <pc:sldMkLst>
          <pc:docMk/>
          <pc:sldMk cId="274526865" sldId="316"/>
        </pc:sldMkLst>
        <pc:spChg chg="mod">
          <ac:chgData name=" " userId="64a45951fa12f3ee" providerId="LiveId" clId="{1859FDC8-DC49-4558-B7FE-BB562DFAD1C0}" dt="2022-05-01T21:40:10.809" v="11" actId="2"/>
          <ac:spMkLst>
            <pc:docMk/>
            <pc:sldMk cId="274526865" sldId="316"/>
            <ac:spMk id="2" creationId="{D8661634-6E5A-4264-9E28-5D19CB22654E}"/>
          </ac:spMkLst>
        </pc:spChg>
      </pc:sldChg>
      <pc:sldChg chg="modSp mod">
        <pc:chgData name=" " userId="64a45951fa12f3ee" providerId="LiveId" clId="{1859FDC8-DC49-4558-B7FE-BB562DFAD1C0}" dt="2022-05-01T21:39:58.564" v="7" actId="2"/>
        <pc:sldMkLst>
          <pc:docMk/>
          <pc:sldMk cId="2044091651" sldId="321"/>
        </pc:sldMkLst>
        <pc:spChg chg="mod">
          <ac:chgData name=" " userId="64a45951fa12f3ee" providerId="LiveId" clId="{1859FDC8-DC49-4558-B7FE-BB562DFAD1C0}" dt="2022-05-01T21:39:58.564" v="7" actId="2"/>
          <ac:spMkLst>
            <pc:docMk/>
            <pc:sldMk cId="2044091651" sldId="321"/>
            <ac:spMk id="2" creationId="{28A971D0-9B93-4E43-A0CC-8BF34E798E54}"/>
          </ac:spMkLst>
        </pc:spChg>
      </pc:sldChg>
      <pc:sldChg chg="modSp mod delCm">
        <pc:chgData name=" " userId="64a45951fa12f3ee" providerId="LiveId" clId="{1859FDC8-DC49-4558-B7FE-BB562DFAD1C0}" dt="2022-05-01T21:41:04.886" v="19" actId="313"/>
        <pc:sldMkLst>
          <pc:docMk/>
          <pc:sldMk cId="2443512940" sldId="322"/>
        </pc:sldMkLst>
        <pc:spChg chg="mod">
          <ac:chgData name=" " userId="64a45951fa12f3ee" providerId="LiveId" clId="{1859FDC8-DC49-4558-B7FE-BB562DFAD1C0}" dt="2022-05-01T21:41:04.886" v="19" actId="313"/>
          <ac:spMkLst>
            <pc:docMk/>
            <pc:sldMk cId="2443512940" sldId="322"/>
            <ac:spMk id="17" creationId="{330E6376-D346-9A3A-7BC7-69FCB666F0A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427E8A-0667-4A2E-820E-9EB557011EF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846293-B5EA-41F8-B414-4EBDF66EA71B}">
      <dgm:prSet custT="1"/>
      <dgm:spPr/>
      <dgm:t>
        <a:bodyPr/>
        <a:lstStyle/>
        <a:p>
          <a:pPr>
            <a:lnSpc>
              <a:spcPct val="100000"/>
            </a:lnSpc>
          </a:pPr>
          <a:r>
            <a:rPr lang="en-US" sz="2000" dirty="0"/>
            <a:t>It is extremely relevant to all of us</a:t>
          </a:r>
        </a:p>
      </dgm:t>
    </dgm:pt>
    <dgm:pt modelId="{8F2211BA-7736-4929-B260-408408E1CCEA}" type="parTrans" cxnId="{A1E61EB5-52F6-4120-AF06-CB382DA4E27E}">
      <dgm:prSet/>
      <dgm:spPr/>
      <dgm:t>
        <a:bodyPr/>
        <a:lstStyle/>
        <a:p>
          <a:endParaRPr lang="en-US" sz="2800"/>
        </a:p>
      </dgm:t>
    </dgm:pt>
    <dgm:pt modelId="{0A644834-DA62-4881-B4BF-8089A047FFE1}" type="sibTrans" cxnId="{A1E61EB5-52F6-4120-AF06-CB382DA4E27E}">
      <dgm:prSet/>
      <dgm:spPr/>
      <dgm:t>
        <a:bodyPr/>
        <a:lstStyle/>
        <a:p>
          <a:endParaRPr lang="en-US" sz="2800"/>
        </a:p>
      </dgm:t>
    </dgm:pt>
    <dgm:pt modelId="{B14686FE-C41E-4906-9E3D-D9160B9E20E2}">
      <dgm:prSet custT="1"/>
      <dgm:spPr/>
      <dgm:t>
        <a:bodyPr/>
        <a:lstStyle/>
        <a:p>
          <a:pPr>
            <a:lnSpc>
              <a:spcPct val="100000"/>
            </a:lnSpc>
          </a:pPr>
          <a:r>
            <a:rPr lang="en-US" sz="2000" dirty="0"/>
            <a:t>The dataset pretty large, needs some pre-processing, but is not so big that we have trouble storing and sharing it</a:t>
          </a:r>
        </a:p>
      </dgm:t>
    </dgm:pt>
    <dgm:pt modelId="{9FAAEEE8-5958-4802-8206-8B10D112347D}" type="parTrans" cxnId="{71E65FFE-8658-4765-8335-CD740CD25A46}">
      <dgm:prSet/>
      <dgm:spPr/>
      <dgm:t>
        <a:bodyPr/>
        <a:lstStyle/>
        <a:p>
          <a:endParaRPr lang="en-US" sz="2800"/>
        </a:p>
      </dgm:t>
    </dgm:pt>
    <dgm:pt modelId="{0D3E3334-5745-4E3B-9217-3015F568D110}" type="sibTrans" cxnId="{71E65FFE-8658-4765-8335-CD740CD25A46}">
      <dgm:prSet/>
      <dgm:spPr/>
      <dgm:t>
        <a:bodyPr/>
        <a:lstStyle/>
        <a:p>
          <a:endParaRPr lang="en-US" sz="2800"/>
        </a:p>
      </dgm:t>
    </dgm:pt>
    <dgm:pt modelId="{F50B7FF6-C0AE-4D45-BA5A-B40D8418EBB6}">
      <dgm:prSet custT="1"/>
      <dgm:spPr/>
      <dgm:t>
        <a:bodyPr/>
        <a:lstStyle/>
        <a:p>
          <a:pPr>
            <a:lnSpc>
              <a:spcPct val="100000"/>
            </a:lnSpc>
          </a:pPr>
          <a:r>
            <a:rPr lang="en-US" sz="2000" dirty="0"/>
            <a:t>There are several columns in the data we can target for different types of analysis</a:t>
          </a:r>
        </a:p>
      </dgm:t>
    </dgm:pt>
    <dgm:pt modelId="{7C6EF91E-AE57-4688-9E34-EBE3A384D179}" type="parTrans" cxnId="{CFE6C87D-758A-4F4F-A279-F53CA78249B0}">
      <dgm:prSet/>
      <dgm:spPr/>
      <dgm:t>
        <a:bodyPr/>
        <a:lstStyle/>
        <a:p>
          <a:endParaRPr lang="en-US" sz="2800"/>
        </a:p>
      </dgm:t>
    </dgm:pt>
    <dgm:pt modelId="{F527D3D0-555C-4B95-AC51-C4BDA5238A8E}" type="sibTrans" cxnId="{CFE6C87D-758A-4F4F-A279-F53CA78249B0}">
      <dgm:prSet/>
      <dgm:spPr/>
      <dgm:t>
        <a:bodyPr/>
        <a:lstStyle/>
        <a:p>
          <a:endParaRPr lang="en-US" sz="2800"/>
        </a:p>
      </dgm:t>
    </dgm:pt>
    <dgm:pt modelId="{807F6085-DEA7-4B4C-88EA-1174BD62BF87}" type="pres">
      <dgm:prSet presAssocID="{D3427E8A-0667-4A2E-820E-9EB557011EF5}" presName="root" presStyleCnt="0">
        <dgm:presLayoutVars>
          <dgm:dir/>
          <dgm:resizeHandles val="exact"/>
        </dgm:presLayoutVars>
      </dgm:prSet>
      <dgm:spPr/>
    </dgm:pt>
    <dgm:pt modelId="{ED329EF9-8C3A-4C4C-9CB8-0FD335F97C0D}" type="pres">
      <dgm:prSet presAssocID="{CD846293-B5EA-41F8-B414-4EBDF66EA71B}" presName="compNode" presStyleCnt="0"/>
      <dgm:spPr/>
    </dgm:pt>
    <dgm:pt modelId="{EFA41656-99AA-4692-9289-634BCBB61CC0}" type="pres">
      <dgm:prSet presAssocID="{CD846293-B5EA-41F8-B414-4EBDF66EA71B}" presName="iconRect" presStyleLbl="node1" presStyleIdx="0" presStyleCnt="3" custLinFactX="-84195" custLinFactNeighborX="-100000" custLinFactNeighborY="-169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CFF4B9C-7C75-453B-A379-A0BD0D6653AA}" type="pres">
      <dgm:prSet presAssocID="{CD846293-B5EA-41F8-B414-4EBDF66EA71B}" presName="spaceRect" presStyleCnt="0"/>
      <dgm:spPr/>
    </dgm:pt>
    <dgm:pt modelId="{555ECB67-B5F7-4E2C-A25B-AD26191FAD86}" type="pres">
      <dgm:prSet presAssocID="{CD846293-B5EA-41F8-B414-4EBDF66EA71B}" presName="textRect" presStyleLbl="revTx" presStyleIdx="0" presStyleCnt="3" custLinFactNeighborX="-75283" custLinFactNeighborY="-7504">
        <dgm:presLayoutVars>
          <dgm:chMax val="1"/>
          <dgm:chPref val="1"/>
        </dgm:presLayoutVars>
      </dgm:prSet>
      <dgm:spPr/>
    </dgm:pt>
    <dgm:pt modelId="{AD707405-C292-4ECD-8AB4-DB71A1B8FBB7}" type="pres">
      <dgm:prSet presAssocID="{0A644834-DA62-4881-B4BF-8089A047FFE1}" presName="sibTrans" presStyleCnt="0"/>
      <dgm:spPr/>
    </dgm:pt>
    <dgm:pt modelId="{EAD09FDE-4F03-4FE8-8182-2553481BC5F2}" type="pres">
      <dgm:prSet presAssocID="{B14686FE-C41E-4906-9E3D-D9160B9E20E2}" presName="compNode" presStyleCnt="0"/>
      <dgm:spPr/>
    </dgm:pt>
    <dgm:pt modelId="{CCF0C15E-EE76-48A2-9E13-7A80EF30A0B0}" type="pres">
      <dgm:prSet presAssocID="{B14686FE-C41E-4906-9E3D-D9160B9E20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F5BCD59-13C2-4BE2-AB7E-EA4155978BE5}" type="pres">
      <dgm:prSet presAssocID="{B14686FE-C41E-4906-9E3D-D9160B9E20E2}" presName="spaceRect" presStyleCnt="0"/>
      <dgm:spPr/>
    </dgm:pt>
    <dgm:pt modelId="{8BE817C0-150E-419D-B8AC-F84665C0310E}" type="pres">
      <dgm:prSet presAssocID="{B14686FE-C41E-4906-9E3D-D9160B9E20E2}" presName="textRect" presStyleLbl="revTx" presStyleIdx="1" presStyleCnt="3">
        <dgm:presLayoutVars>
          <dgm:chMax val="1"/>
          <dgm:chPref val="1"/>
        </dgm:presLayoutVars>
      </dgm:prSet>
      <dgm:spPr/>
    </dgm:pt>
    <dgm:pt modelId="{1528E6E7-197E-4E4D-9BC2-5E7794B12A8B}" type="pres">
      <dgm:prSet presAssocID="{0D3E3334-5745-4E3B-9217-3015F568D110}" presName="sibTrans" presStyleCnt="0"/>
      <dgm:spPr/>
    </dgm:pt>
    <dgm:pt modelId="{2F873AC9-5E88-4E54-98A2-2CD8F8029753}" type="pres">
      <dgm:prSet presAssocID="{F50B7FF6-C0AE-4D45-BA5A-B40D8418EBB6}" presName="compNode" presStyleCnt="0"/>
      <dgm:spPr/>
    </dgm:pt>
    <dgm:pt modelId="{8793DF63-7C0F-41D3-8432-191AEB759010}" type="pres">
      <dgm:prSet presAssocID="{F50B7FF6-C0AE-4D45-BA5A-B40D8418EBB6}" presName="iconRect" presStyleLbl="node1" presStyleIdx="2" presStyleCnt="3" custLinFactX="43638" custLinFactNeighborX="100000" custLinFactNeighborY="1206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32F8564-E166-46A0-9A0F-84F43C8F3749}" type="pres">
      <dgm:prSet presAssocID="{F50B7FF6-C0AE-4D45-BA5A-B40D8418EBB6}" presName="spaceRect" presStyleCnt="0"/>
      <dgm:spPr/>
    </dgm:pt>
    <dgm:pt modelId="{CECA3B2D-F30E-49BF-B8FC-F2712E39C1ED}" type="pres">
      <dgm:prSet presAssocID="{F50B7FF6-C0AE-4D45-BA5A-B40D8418EBB6}" presName="textRect" presStyleLbl="revTx" presStyleIdx="2" presStyleCnt="3" custLinFactNeighborX="57033" custLinFactNeighborY="-1224">
        <dgm:presLayoutVars>
          <dgm:chMax val="1"/>
          <dgm:chPref val="1"/>
        </dgm:presLayoutVars>
      </dgm:prSet>
      <dgm:spPr/>
    </dgm:pt>
  </dgm:ptLst>
  <dgm:cxnLst>
    <dgm:cxn modelId="{20FAC963-833A-43EF-8D1B-9EBC52BC008D}" type="presOf" srcId="{D3427E8A-0667-4A2E-820E-9EB557011EF5}" destId="{807F6085-DEA7-4B4C-88EA-1174BD62BF87}" srcOrd="0" destOrd="0" presId="urn:microsoft.com/office/officeart/2018/2/layout/IconLabelList"/>
    <dgm:cxn modelId="{CFE6C87D-758A-4F4F-A279-F53CA78249B0}" srcId="{D3427E8A-0667-4A2E-820E-9EB557011EF5}" destId="{F50B7FF6-C0AE-4D45-BA5A-B40D8418EBB6}" srcOrd="2" destOrd="0" parTransId="{7C6EF91E-AE57-4688-9E34-EBE3A384D179}" sibTransId="{F527D3D0-555C-4B95-AC51-C4BDA5238A8E}"/>
    <dgm:cxn modelId="{A1E61EB5-52F6-4120-AF06-CB382DA4E27E}" srcId="{D3427E8A-0667-4A2E-820E-9EB557011EF5}" destId="{CD846293-B5EA-41F8-B414-4EBDF66EA71B}" srcOrd="0" destOrd="0" parTransId="{8F2211BA-7736-4929-B260-408408E1CCEA}" sibTransId="{0A644834-DA62-4881-B4BF-8089A047FFE1}"/>
    <dgm:cxn modelId="{E62859D5-DEC7-4E15-9413-624DB5B4DE6E}" type="presOf" srcId="{B14686FE-C41E-4906-9E3D-D9160B9E20E2}" destId="{8BE817C0-150E-419D-B8AC-F84665C0310E}" srcOrd="0" destOrd="0" presId="urn:microsoft.com/office/officeart/2018/2/layout/IconLabelList"/>
    <dgm:cxn modelId="{6991EAED-62A4-4224-A130-721C601FD01B}" type="presOf" srcId="{CD846293-B5EA-41F8-B414-4EBDF66EA71B}" destId="{555ECB67-B5F7-4E2C-A25B-AD26191FAD86}" srcOrd="0" destOrd="0" presId="urn:microsoft.com/office/officeart/2018/2/layout/IconLabelList"/>
    <dgm:cxn modelId="{BA2404FC-1D1D-4E1B-A6D7-84A0E6673768}" type="presOf" srcId="{F50B7FF6-C0AE-4D45-BA5A-B40D8418EBB6}" destId="{CECA3B2D-F30E-49BF-B8FC-F2712E39C1ED}" srcOrd="0" destOrd="0" presId="urn:microsoft.com/office/officeart/2018/2/layout/IconLabelList"/>
    <dgm:cxn modelId="{71E65FFE-8658-4765-8335-CD740CD25A46}" srcId="{D3427E8A-0667-4A2E-820E-9EB557011EF5}" destId="{B14686FE-C41E-4906-9E3D-D9160B9E20E2}" srcOrd="1" destOrd="0" parTransId="{9FAAEEE8-5958-4802-8206-8B10D112347D}" sibTransId="{0D3E3334-5745-4E3B-9217-3015F568D110}"/>
    <dgm:cxn modelId="{31855498-0DB7-437D-BA93-47F18B4E1476}" type="presParOf" srcId="{807F6085-DEA7-4B4C-88EA-1174BD62BF87}" destId="{ED329EF9-8C3A-4C4C-9CB8-0FD335F97C0D}" srcOrd="0" destOrd="0" presId="urn:microsoft.com/office/officeart/2018/2/layout/IconLabelList"/>
    <dgm:cxn modelId="{67459914-76E3-47E2-BD3A-ECF7D82FA2B6}" type="presParOf" srcId="{ED329EF9-8C3A-4C4C-9CB8-0FD335F97C0D}" destId="{EFA41656-99AA-4692-9289-634BCBB61CC0}" srcOrd="0" destOrd="0" presId="urn:microsoft.com/office/officeart/2018/2/layout/IconLabelList"/>
    <dgm:cxn modelId="{A301ACF5-741A-40AD-8964-53DEEE4DEA02}" type="presParOf" srcId="{ED329EF9-8C3A-4C4C-9CB8-0FD335F97C0D}" destId="{FCFF4B9C-7C75-453B-A379-A0BD0D6653AA}" srcOrd="1" destOrd="0" presId="urn:microsoft.com/office/officeart/2018/2/layout/IconLabelList"/>
    <dgm:cxn modelId="{3C9673F8-FFC4-4DA6-A05E-D9D0C84ADC3D}" type="presParOf" srcId="{ED329EF9-8C3A-4C4C-9CB8-0FD335F97C0D}" destId="{555ECB67-B5F7-4E2C-A25B-AD26191FAD86}" srcOrd="2" destOrd="0" presId="urn:microsoft.com/office/officeart/2018/2/layout/IconLabelList"/>
    <dgm:cxn modelId="{E7D57B59-2BA0-4BDB-9A08-DE989D547C20}" type="presParOf" srcId="{807F6085-DEA7-4B4C-88EA-1174BD62BF87}" destId="{AD707405-C292-4ECD-8AB4-DB71A1B8FBB7}" srcOrd="1" destOrd="0" presId="urn:microsoft.com/office/officeart/2018/2/layout/IconLabelList"/>
    <dgm:cxn modelId="{10273672-A93B-4339-90FC-1CA6E99DD07A}" type="presParOf" srcId="{807F6085-DEA7-4B4C-88EA-1174BD62BF87}" destId="{EAD09FDE-4F03-4FE8-8182-2553481BC5F2}" srcOrd="2" destOrd="0" presId="urn:microsoft.com/office/officeart/2018/2/layout/IconLabelList"/>
    <dgm:cxn modelId="{5A747A9A-6A68-4787-848C-1CFD650EE631}" type="presParOf" srcId="{EAD09FDE-4F03-4FE8-8182-2553481BC5F2}" destId="{CCF0C15E-EE76-48A2-9E13-7A80EF30A0B0}" srcOrd="0" destOrd="0" presId="urn:microsoft.com/office/officeart/2018/2/layout/IconLabelList"/>
    <dgm:cxn modelId="{E32CB01F-960E-485A-89EC-9F9DDB344480}" type="presParOf" srcId="{EAD09FDE-4F03-4FE8-8182-2553481BC5F2}" destId="{1F5BCD59-13C2-4BE2-AB7E-EA4155978BE5}" srcOrd="1" destOrd="0" presId="urn:microsoft.com/office/officeart/2018/2/layout/IconLabelList"/>
    <dgm:cxn modelId="{17D3EFA1-218F-4C92-9081-3CD978CC96E4}" type="presParOf" srcId="{EAD09FDE-4F03-4FE8-8182-2553481BC5F2}" destId="{8BE817C0-150E-419D-B8AC-F84665C0310E}" srcOrd="2" destOrd="0" presId="urn:microsoft.com/office/officeart/2018/2/layout/IconLabelList"/>
    <dgm:cxn modelId="{6176267B-365F-4FC3-AD31-9573E3DE7BA1}" type="presParOf" srcId="{807F6085-DEA7-4B4C-88EA-1174BD62BF87}" destId="{1528E6E7-197E-4E4D-9BC2-5E7794B12A8B}" srcOrd="3" destOrd="0" presId="urn:microsoft.com/office/officeart/2018/2/layout/IconLabelList"/>
    <dgm:cxn modelId="{2790FDDC-5541-45D4-8645-4E722267C3A2}" type="presParOf" srcId="{807F6085-DEA7-4B4C-88EA-1174BD62BF87}" destId="{2F873AC9-5E88-4E54-98A2-2CD8F8029753}" srcOrd="4" destOrd="0" presId="urn:microsoft.com/office/officeart/2018/2/layout/IconLabelList"/>
    <dgm:cxn modelId="{F3C6AB41-D792-4F63-A71F-BF919FB38827}" type="presParOf" srcId="{2F873AC9-5E88-4E54-98A2-2CD8F8029753}" destId="{8793DF63-7C0F-41D3-8432-191AEB759010}" srcOrd="0" destOrd="0" presId="urn:microsoft.com/office/officeart/2018/2/layout/IconLabelList"/>
    <dgm:cxn modelId="{B2EEF49D-0D1D-481D-A6EA-AFE6233D9FE2}" type="presParOf" srcId="{2F873AC9-5E88-4E54-98A2-2CD8F8029753}" destId="{532F8564-E166-46A0-9A0F-84F43C8F3749}" srcOrd="1" destOrd="0" presId="urn:microsoft.com/office/officeart/2018/2/layout/IconLabelList"/>
    <dgm:cxn modelId="{413D9D7D-A3FA-43E4-BB52-23155237376B}" type="presParOf" srcId="{2F873AC9-5E88-4E54-98A2-2CD8F8029753}" destId="{CECA3B2D-F30E-49BF-B8FC-F2712E39C1E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custT="1"/>
      <dgm:spPr/>
      <dgm:t>
        <a:bodyPr/>
        <a:lstStyle/>
        <a:p>
          <a:r>
            <a:rPr lang="en-US" sz="1800" dirty="0"/>
            <a:t>Load the Preprocessed data: </a:t>
          </a:r>
        </a:p>
        <a:p>
          <a:r>
            <a:rPr lang="en-US" sz="1800" dirty="0"/>
            <a:t>Resources/US_Salary_Preprocessed_new_regions.csv </a:t>
          </a:r>
        </a:p>
        <a:p>
          <a:r>
            <a:rPr lang="en-US" sz="1800" dirty="0"/>
            <a:t>44,723 rows × 29 columns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sz="1800"/>
        </a:p>
      </dgm:t>
    </dgm:pt>
    <dgm:pt modelId="{7AC02F9D-69F0-4690-81D8-12D4696631CD}">
      <dgm:prSet custT="1"/>
      <dgm:spPr/>
      <dgm:t>
        <a:bodyPr/>
        <a:lstStyle/>
        <a:p>
          <a:pPr>
            <a:spcAft>
              <a:spcPct val="35000"/>
            </a:spcAft>
          </a:pPr>
          <a:r>
            <a:rPr lang="en-US" sz="1800" dirty="0"/>
            <a:t>Drop features that don't contribute much to model: </a:t>
          </a:r>
        </a:p>
        <a:p>
          <a:pPr>
            <a:spcAft>
              <a:spcPts val="0"/>
            </a:spcAft>
          </a:pPr>
          <a:r>
            <a:rPr lang="en-US" sz="1800" dirty="0"/>
            <a:t>Company 	Job title			Gender </a:t>
          </a:r>
        </a:p>
        <a:p>
          <a:pPr>
            <a:spcAft>
              <a:spcPts val="0"/>
            </a:spcAft>
          </a:pPr>
          <a:r>
            <a:rPr lang="en-US" sz="1800" dirty="0"/>
            <a:t>Race		Education 		dmaid		        cityid		rowNumber		timestamp</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sz="1800"/>
        </a:p>
      </dgm:t>
    </dgm:pt>
    <dgm:pt modelId="{4423D4E5-59D2-4A02-AEB7-10F4EB016403}">
      <dgm:prSet custT="1"/>
      <dgm:spPr/>
      <dgm:t>
        <a:bodyPr/>
        <a:lstStyle/>
        <a:p>
          <a:r>
            <a:rPr lang="en-US" sz="1800" dirty="0"/>
            <a:t>DataFrame (salaries_df) contains </a:t>
          </a:r>
        </a:p>
        <a:p>
          <a:r>
            <a:rPr lang="en-US" sz="1800" dirty="0"/>
            <a:t>Years of Experience, Years at company, Region and Salary Level </a:t>
          </a:r>
        </a:p>
        <a:p>
          <a:r>
            <a:rPr lang="en-US" sz="1800" dirty="0"/>
            <a:t>44, 723 </a:t>
          </a:r>
          <a:r>
            <a:rPr lang="en-US" sz="2000" dirty="0"/>
            <a:t>rows</a:t>
          </a:r>
          <a:r>
            <a:rPr lang="en-US" sz="1800" dirty="0"/>
            <a:t> but only 4 columns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sz="1800"/>
        </a:p>
      </dgm:t>
    </dgm:pt>
    <dgm:pt modelId="{7B9BE56B-8DDA-46B1-9B7E-265FFB22AAD0}">
      <dgm:prSet custT="1"/>
      <dgm:spPr/>
      <dgm:t>
        <a:bodyPr/>
        <a:lstStyle/>
        <a:p>
          <a:r>
            <a:rPr lang="en-US" sz="1800" dirty="0"/>
            <a:t>Remove output from features data: </a:t>
          </a:r>
        </a:p>
        <a:p>
          <a:r>
            <a:rPr lang="en-US" sz="1800" dirty="0"/>
            <a:t>	y = salaries_df.salary_level</a:t>
          </a:r>
        </a:p>
        <a:p>
          <a:r>
            <a:rPr lang="en-US" sz="1800" dirty="0"/>
            <a:t>	X = salaries_df.drop(columns=['salary_level'])</a:t>
          </a:r>
        </a:p>
      </dgm:t>
    </dgm:pt>
    <dgm:pt modelId="{F76B0C6C-AD2B-463E-AFD6-4FA75628447F}" type="parTrans" cxnId="{1802FE88-BD72-4DD4-8DA4-2E92EFB6DFA1}">
      <dgm:prSet/>
      <dgm:spPr/>
      <dgm:t>
        <a:bodyPr/>
        <a:lstStyle/>
        <a:p>
          <a:endParaRPr lang="en-US" sz="1800"/>
        </a:p>
      </dgm:t>
    </dgm:pt>
    <dgm:pt modelId="{F03F9049-DD3E-491F-BF6C-C744165B52AB}" type="sibTrans" cxnId="{1802FE88-BD72-4DD4-8DA4-2E92EFB6DFA1}">
      <dgm:prSet/>
      <dgm:spPr/>
      <dgm:t>
        <a:bodyPr/>
        <a:lstStyle/>
        <a:p>
          <a:endParaRPr lang="en-US" sz="1800"/>
        </a:p>
      </dgm:t>
    </dgm:pt>
    <dgm:pt modelId="{557868AB-DA54-43C9-A1F1-6F20A66D4E20}">
      <dgm:prSet custT="1"/>
      <dgm:spPr/>
      <dgm:t>
        <a:bodyPr/>
        <a:lstStyle/>
        <a:p>
          <a:r>
            <a:rPr lang="en-US" sz="1800" dirty="0"/>
            <a:t>View the new </a:t>
          </a:r>
          <a:r>
            <a:rPr lang="en-US" sz="2000" dirty="0"/>
            <a:t>DataFrame</a:t>
          </a:r>
          <a:r>
            <a:rPr lang="en-US" sz="1800" dirty="0"/>
            <a:t> in Pandas</a:t>
          </a:r>
        </a:p>
      </dgm:t>
    </dgm:pt>
    <dgm:pt modelId="{6590AB10-E875-4BE3-A558-0A5E393A8B86}" type="sibTrans" cxnId="{B82F406F-73D6-4E92-8B3A-B768A50E1841}">
      <dgm:prSet/>
      <dgm:spPr/>
      <dgm:t>
        <a:bodyPr/>
        <a:lstStyle/>
        <a:p>
          <a:endParaRPr lang="en-US" sz="1800"/>
        </a:p>
      </dgm:t>
    </dgm:pt>
    <dgm:pt modelId="{745278DB-C327-49FC-95EF-288154267C3D}" type="parTrans" cxnId="{B82F406F-73D6-4E92-8B3A-B768A50E1841}">
      <dgm:prSet/>
      <dgm:spPr/>
      <dgm:t>
        <a:bodyPr/>
        <a:lstStyle/>
        <a:p>
          <a:endParaRPr lang="en-US" sz="1800"/>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custScaleY="93706" custLinFactNeighborX="2670" custLinFactNeighborY="25429">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5" custScaleY="96105" custLinFactNeighborY="-46582">
        <dgm:presLayoutVars>
          <dgm:chMax val="0"/>
          <dgm:bulletEnabled val="1"/>
        </dgm:presLayoutVars>
      </dgm:prSet>
      <dgm:spPr/>
    </dgm:pt>
    <dgm:pt modelId="{4C20D837-8D3E-4B08-AB26-F5F604DF1FFA}" type="pres">
      <dgm:prSet presAssocID="{972708C4-1D20-42A5-A226-BA69944A6EB5}" presName="spacer" presStyleCnt="0"/>
      <dgm:spPr/>
    </dgm:pt>
    <dgm:pt modelId="{84C5B229-A1B5-4935-BD4E-99A95C556D04}" type="pres">
      <dgm:prSet presAssocID="{7B9BE56B-8DDA-46B1-9B7E-265FFB22AAD0}" presName="parentText" presStyleLbl="node1" presStyleIdx="3" presStyleCnt="5" custScaleY="85926" custLinFactNeighborX="-190" custLinFactNeighborY="-2652">
        <dgm:presLayoutVars>
          <dgm:chMax val="0"/>
          <dgm:bulletEnabled val="1"/>
        </dgm:presLayoutVars>
      </dgm:prSet>
      <dgm:spPr/>
    </dgm:pt>
    <dgm:pt modelId="{BCC67981-0361-4177-B1B7-09F47713B9EE}" type="pres">
      <dgm:prSet presAssocID="{F03F9049-DD3E-491F-BF6C-C744165B52AB}" presName="spacer" presStyleCnt="0"/>
      <dgm:spPr/>
    </dgm:pt>
    <dgm:pt modelId="{2B533FD7-D8F9-46F3-B4AA-EA9C90ED2600}" type="pres">
      <dgm:prSet presAssocID="{557868AB-DA54-43C9-A1F1-6F20A66D4E20}" presName="parentText" presStyleLbl="node1" presStyleIdx="4" presStyleCnt="5" custScaleY="74275" custLinFactY="3555" custLinFactNeighborX="-951" custLinFactNeighborY="100000">
        <dgm:presLayoutVars>
          <dgm:chMax val="0"/>
          <dgm:bulletEnabled val="1"/>
        </dgm:presLayoutVars>
      </dgm:prSet>
      <dgm:spPr/>
    </dgm:pt>
  </dgm:ptLst>
  <dgm:cxnLst>
    <dgm:cxn modelId="{8CAB932A-E40D-4352-80F1-77B0F140DF9D}" type="presOf" srcId="{7B9BE56B-8DDA-46B1-9B7E-265FFB22AAD0}" destId="{84C5B229-A1B5-4935-BD4E-99A95C556D04}" srcOrd="0" destOrd="0" presId="urn:microsoft.com/office/officeart/2005/8/layout/vList2"/>
    <dgm:cxn modelId="{3CDF3641-7A73-42CE-B2E3-69008B09F5A4}" type="presOf" srcId="{7AC02F9D-69F0-4690-81D8-12D4696631CD}" destId="{0E7500DA-2D7C-4CEA-8C67-8938B1028F59}" srcOrd="0" destOrd="0" presId="urn:microsoft.com/office/officeart/2005/8/layout/vList2"/>
    <dgm:cxn modelId="{B82F406F-73D6-4E92-8B3A-B768A50E1841}" srcId="{0E328103-1466-442E-9FA8-18F70B82D5C8}" destId="{557868AB-DA54-43C9-A1F1-6F20A66D4E20}" srcOrd="4" destOrd="0" parTransId="{745278DB-C327-49FC-95EF-288154267C3D}" sibTransId="{6590AB10-E875-4BE3-A558-0A5E393A8B86}"/>
    <dgm:cxn modelId="{1802FE88-BD72-4DD4-8DA4-2E92EFB6DFA1}" srcId="{0E328103-1466-442E-9FA8-18F70B82D5C8}" destId="{7B9BE56B-8DDA-46B1-9B7E-265FFB22AAD0}" srcOrd="3" destOrd="0" parTransId="{F76B0C6C-AD2B-463E-AFD6-4FA75628447F}" sibTransId="{F03F9049-DD3E-491F-BF6C-C744165B52AB}"/>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8D4D62B8-CA30-43F8-8728-D0277E6893B9}" type="presOf" srcId="{557868AB-DA54-43C9-A1F1-6F20A66D4E20}" destId="{2B533FD7-D8F9-46F3-B4AA-EA9C90ED2600}"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7CDC453E-A2E0-4951-B6A1-FF2E0245FF67}" type="presParOf" srcId="{3DC4DF6B-7E1C-4430-B05A-9B2D31D1B3AB}" destId="{4C20D837-8D3E-4B08-AB26-F5F604DF1FFA}" srcOrd="5" destOrd="0" presId="urn:microsoft.com/office/officeart/2005/8/layout/vList2"/>
    <dgm:cxn modelId="{DDA2E22D-6D5D-4AA9-A793-9A75D82F4A44}" type="presParOf" srcId="{3DC4DF6B-7E1C-4430-B05A-9B2D31D1B3AB}" destId="{84C5B229-A1B5-4935-BD4E-99A95C556D04}" srcOrd="6" destOrd="0" presId="urn:microsoft.com/office/officeart/2005/8/layout/vList2"/>
    <dgm:cxn modelId="{9A5F9CBB-F7F5-4C8C-83A7-7CA72C7EEFFF}" type="presParOf" srcId="{3DC4DF6B-7E1C-4430-B05A-9B2D31D1B3AB}" destId="{BCC67981-0361-4177-B1B7-09F47713B9EE}" srcOrd="7" destOrd="0" presId="urn:microsoft.com/office/officeart/2005/8/layout/vList2"/>
    <dgm:cxn modelId="{FF31D508-256D-45A4-9DDD-457D7E8391D9}" type="presParOf" srcId="{3DC4DF6B-7E1C-4430-B05A-9B2D31D1B3AB}" destId="{2B533FD7-D8F9-46F3-B4AA-EA9C90ED260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Import dependencies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Create Config file (app.py) &amp; Import Model</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Export the Model from Python file</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EBCECAC5-3464-4D98-AD02-3252DC4DD612}">
      <dgm:prSet/>
      <dgm:spPr/>
      <dgm:t>
        <a:bodyPr/>
        <a:lstStyle/>
        <a:p>
          <a:pPr>
            <a:buNone/>
          </a:pPr>
          <a:r>
            <a:rPr lang="en-US" dirty="0"/>
            <a:t>Write the function to import the cleaned and preprocessed datafile </a:t>
          </a:r>
        </a:p>
      </dgm:t>
    </dgm:pt>
    <dgm:pt modelId="{9421A3A5-16D1-4158-8FA6-6220FE995C87}" type="parTrans" cxnId="{9417A40D-F392-4AF1-8C27-74F96524B609}">
      <dgm:prSet/>
      <dgm:spPr/>
      <dgm:t>
        <a:bodyPr/>
        <a:lstStyle/>
        <a:p>
          <a:endParaRPr lang="en-US"/>
        </a:p>
      </dgm:t>
    </dgm:pt>
    <dgm:pt modelId="{A2E064CD-5678-4457-96D1-1A6335F9D406}" type="sibTrans" cxnId="{9417A40D-F392-4AF1-8C27-74F96524B609}">
      <dgm:prSet/>
      <dgm:spPr/>
      <dgm:t>
        <a:bodyPr/>
        <a:lstStyle/>
        <a:p>
          <a:endParaRPr lang="en-US"/>
        </a:p>
      </dgm:t>
    </dgm:pt>
    <dgm:pt modelId="{189E5740-1399-4DC0-9E33-7927C6ED6AE3}">
      <dgm:prSet/>
      <dgm:spPr/>
      <dgm:t>
        <a:bodyPr/>
        <a:lstStyle/>
        <a:p>
          <a:r>
            <a:rPr lang="en-US" dirty="0"/>
            <a:t>Create the HTML file and use HERIKO to connect to Tableau Dashboard</a:t>
          </a:r>
        </a:p>
      </dgm:t>
    </dgm:pt>
    <dgm:pt modelId="{BE2B575D-D614-40B8-8FFB-2ADB9EF49B86}" type="parTrans" cxnId="{4BBA5231-35C2-4EEE-AD47-465ADAAA88A9}">
      <dgm:prSet/>
      <dgm:spPr/>
      <dgm:t>
        <a:bodyPr/>
        <a:lstStyle/>
        <a:p>
          <a:endParaRPr lang="en-US"/>
        </a:p>
      </dgm:t>
    </dgm:pt>
    <dgm:pt modelId="{7C2BEF9B-66D9-4810-B42A-DFF2E1BFEC01}" type="sibTrans" cxnId="{4BBA5231-35C2-4EEE-AD47-465ADAAA88A9}">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custScaleY="15154">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5" custScaleY="16685" custLinFactY="13392" custLinFactNeighborX="-548" custLinFactNeighborY="100000">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5" custScaleY="16593" custLinFactY="-18400" custLinFactNeighborY="-100000">
        <dgm:presLayoutVars>
          <dgm:chMax val="0"/>
          <dgm:bulletEnabled val="1"/>
        </dgm:presLayoutVars>
      </dgm:prSet>
      <dgm:spPr/>
    </dgm:pt>
    <dgm:pt modelId="{14FD803F-C0AF-4D09-A327-FFDD056F9849}" type="pres">
      <dgm:prSet presAssocID="{972708C4-1D20-42A5-A226-BA69944A6EB5}" presName="spacer" presStyleCnt="0"/>
      <dgm:spPr/>
    </dgm:pt>
    <dgm:pt modelId="{95325A52-9C97-4470-8251-2347FA24DA57}" type="pres">
      <dgm:prSet presAssocID="{EBCECAC5-3464-4D98-AD02-3252DC4DD612}" presName="parentText" presStyleLbl="node1" presStyleIdx="3" presStyleCnt="5" custScaleY="16480" custLinFactNeighborY="-97881">
        <dgm:presLayoutVars>
          <dgm:chMax val="0"/>
          <dgm:bulletEnabled val="1"/>
        </dgm:presLayoutVars>
      </dgm:prSet>
      <dgm:spPr/>
    </dgm:pt>
    <dgm:pt modelId="{9C6287B6-86E6-47D1-9EC9-BB40A5EE4F49}" type="pres">
      <dgm:prSet presAssocID="{A2E064CD-5678-4457-96D1-1A6335F9D406}" presName="spacer" presStyleCnt="0"/>
      <dgm:spPr/>
    </dgm:pt>
    <dgm:pt modelId="{95298AAE-2F77-49E0-93BD-A9FD61BC0C40}" type="pres">
      <dgm:prSet presAssocID="{189E5740-1399-4DC0-9E33-7927C6ED6AE3}" presName="parentText" presStyleLbl="node1" presStyleIdx="4" presStyleCnt="5" custScaleY="17750" custLinFactY="-166" custLinFactNeighborY="-100000">
        <dgm:presLayoutVars>
          <dgm:chMax val="0"/>
          <dgm:bulletEnabled val="1"/>
        </dgm:presLayoutVars>
      </dgm:prSet>
      <dgm:spPr/>
    </dgm:pt>
  </dgm:ptLst>
  <dgm:cxnLst>
    <dgm:cxn modelId="{9417A40D-F392-4AF1-8C27-74F96524B609}" srcId="{0E328103-1466-442E-9FA8-18F70B82D5C8}" destId="{EBCECAC5-3464-4D98-AD02-3252DC4DD612}" srcOrd="3" destOrd="0" parTransId="{9421A3A5-16D1-4158-8FA6-6220FE995C87}" sibTransId="{A2E064CD-5678-4457-96D1-1A6335F9D406}"/>
    <dgm:cxn modelId="{A7CD2D23-10C0-4DB1-AFAF-306C010222AB}" type="presOf" srcId="{EBCECAC5-3464-4D98-AD02-3252DC4DD612}" destId="{95325A52-9C97-4470-8251-2347FA24DA57}" srcOrd="0" destOrd="0" presId="urn:microsoft.com/office/officeart/2005/8/layout/vList2"/>
    <dgm:cxn modelId="{4BBA5231-35C2-4EEE-AD47-465ADAAA88A9}" srcId="{0E328103-1466-442E-9FA8-18F70B82D5C8}" destId="{189E5740-1399-4DC0-9E33-7927C6ED6AE3}" srcOrd="4" destOrd="0" parTransId="{BE2B575D-D614-40B8-8FFB-2ADB9EF49B86}" sibTransId="{7C2BEF9B-66D9-4810-B42A-DFF2E1BFEC01}"/>
    <dgm:cxn modelId="{3CDF3641-7A73-42CE-B2E3-69008B09F5A4}" type="presOf" srcId="{7AC02F9D-69F0-4690-81D8-12D4696631CD}" destId="{0E7500DA-2D7C-4CEA-8C67-8938B1028F59}" srcOrd="0" destOrd="0" presId="urn:microsoft.com/office/officeart/2005/8/layout/vList2"/>
    <dgm:cxn modelId="{8C32E471-A8C4-45FE-8FA4-08F8E76469E3}" type="presOf" srcId="{189E5740-1399-4DC0-9E33-7927C6ED6AE3}" destId="{95298AAE-2F77-49E0-93BD-A9FD61BC0C40}"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58C87995-A761-49BB-BFE7-3FCA900B8987}" type="presParOf" srcId="{3DC4DF6B-7E1C-4430-B05A-9B2D31D1B3AB}" destId="{14FD803F-C0AF-4D09-A327-FFDD056F9849}" srcOrd="5" destOrd="0" presId="urn:microsoft.com/office/officeart/2005/8/layout/vList2"/>
    <dgm:cxn modelId="{1CDAD25A-CDCA-43AC-87B4-2A8B164D9D74}" type="presParOf" srcId="{3DC4DF6B-7E1C-4430-B05A-9B2D31D1B3AB}" destId="{95325A52-9C97-4470-8251-2347FA24DA57}" srcOrd="6" destOrd="0" presId="urn:microsoft.com/office/officeart/2005/8/layout/vList2"/>
    <dgm:cxn modelId="{9EFF21E9-4519-419C-95AF-29E36F79A12A}" type="presParOf" srcId="{3DC4DF6B-7E1C-4430-B05A-9B2D31D1B3AB}" destId="{9C6287B6-86E6-47D1-9EC9-BB40A5EE4F49}" srcOrd="7" destOrd="0" presId="urn:microsoft.com/office/officeart/2005/8/layout/vList2"/>
    <dgm:cxn modelId="{B87E5822-B680-41FF-A85F-206BC35569CB}" type="presParOf" srcId="{3DC4DF6B-7E1C-4430-B05A-9B2D31D1B3AB}" destId="{95298AAE-2F77-49E0-93BD-A9FD61BC0C40}" srcOrd="8"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6D2F4-676C-495A-8CF5-967B56528AB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0AAE9D44-9B71-4E19-8041-8953D67FF628}">
      <dgm:prSet/>
      <dgm:spPr/>
      <dgm:t>
        <a:bodyPr/>
        <a:lstStyle/>
        <a:p>
          <a:r>
            <a:rPr lang="en-US" dirty="0"/>
            <a:t>29 Columns and 62,642 rows</a:t>
          </a:r>
        </a:p>
      </dgm:t>
    </dgm:pt>
    <dgm:pt modelId="{DD8C7132-1C45-4EDA-86AF-16E83D501C60}" type="parTrans" cxnId="{1786CB66-E763-4639-9FDB-05842D0C9FCF}">
      <dgm:prSet/>
      <dgm:spPr/>
      <dgm:t>
        <a:bodyPr/>
        <a:lstStyle/>
        <a:p>
          <a:endParaRPr lang="en-US"/>
        </a:p>
      </dgm:t>
    </dgm:pt>
    <dgm:pt modelId="{43CA038D-58E7-4C0D-859D-2B2099C8C0CA}" type="sibTrans" cxnId="{1786CB66-E763-4639-9FDB-05842D0C9FCF}">
      <dgm:prSet/>
      <dgm:spPr/>
      <dgm:t>
        <a:bodyPr/>
        <a:lstStyle/>
        <a:p>
          <a:endParaRPr lang="en-US"/>
        </a:p>
      </dgm:t>
    </dgm:pt>
    <dgm:pt modelId="{511E3D6B-054E-41D4-A8AC-795E67AC45F3}">
      <dgm:prSet/>
      <dgm:spPr/>
      <dgm:t>
        <a:bodyPr/>
        <a:lstStyle/>
        <a:p>
          <a:r>
            <a:rPr lang="en-US" dirty="0"/>
            <a:t>Data Science and STEM Salaries from June 7, 2017 to August 17, 2021</a:t>
          </a:r>
        </a:p>
        <a:p>
          <a:r>
            <a:rPr lang="en-US" dirty="0">
              <a:hlinkClick xmlns:r="http://schemas.openxmlformats.org/officeDocument/2006/relationships" r:id="rId1"/>
            </a:rPr>
            <a:t>https://www.kaggle.com/datasets/jackogozaly/data-science-and-stem-salaries</a:t>
          </a:r>
          <a:endParaRPr lang="en-US" dirty="0"/>
        </a:p>
      </dgm:t>
    </dgm:pt>
    <dgm:pt modelId="{334FF42D-54B3-4EB0-B52B-B990FBADCCCE}" type="parTrans" cxnId="{40A5838E-6B8B-4C0D-A30D-5A9DA36089D9}">
      <dgm:prSet/>
      <dgm:spPr/>
      <dgm:t>
        <a:bodyPr/>
        <a:lstStyle/>
        <a:p>
          <a:endParaRPr lang="en-US"/>
        </a:p>
      </dgm:t>
    </dgm:pt>
    <dgm:pt modelId="{5301EE3D-C81C-45F6-AD06-1E0EA75B5346}" type="sibTrans" cxnId="{40A5838E-6B8B-4C0D-A30D-5A9DA36089D9}">
      <dgm:prSet/>
      <dgm:spPr/>
      <dgm:t>
        <a:bodyPr/>
        <a:lstStyle/>
        <a:p>
          <a:endParaRPr lang="en-US"/>
        </a:p>
      </dgm:t>
    </dgm:pt>
    <dgm:pt modelId="{80D60D96-436F-4DA1-BA22-5DE49D855CE2}">
      <dgm:prSet/>
      <dgm:spPr/>
      <dgm:t>
        <a:bodyPr/>
        <a:lstStyle/>
        <a:p>
          <a:r>
            <a:rPr lang="en-US" dirty="0"/>
            <a:t>Demographics – Gender, race, location, education level</a:t>
          </a:r>
        </a:p>
        <a:p>
          <a:r>
            <a:rPr lang="en-US" dirty="0"/>
            <a:t>Salary Details – Base and total annual salaries, bonus &amp;/or stock option values</a:t>
          </a:r>
        </a:p>
        <a:p>
          <a:r>
            <a:rPr lang="en-US" dirty="0"/>
            <a:t>Employment - Company name, years of experience and years at employer</a:t>
          </a:r>
        </a:p>
      </dgm:t>
    </dgm:pt>
    <dgm:pt modelId="{5DF3CBAB-173F-44F5-A9F3-A1802C1F50E4}" type="parTrans" cxnId="{D3EACA06-69AA-4F64-AB65-53800A5448A7}">
      <dgm:prSet/>
      <dgm:spPr/>
      <dgm:t>
        <a:bodyPr/>
        <a:lstStyle/>
        <a:p>
          <a:endParaRPr lang="en-US"/>
        </a:p>
      </dgm:t>
    </dgm:pt>
    <dgm:pt modelId="{12405FFE-8546-424E-AF50-BC8B06C40E02}" type="sibTrans" cxnId="{D3EACA06-69AA-4F64-AB65-53800A5448A7}">
      <dgm:prSet/>
      <dgm:spPr/>
      <dgm:t>
        <a:bodyPr/>
        <a:lstStyle/>
        <a:p>
          <a:endParaRPr lang="en-US"/>
        </a:p>
      </dgm:t>
    </dgm:pt>
    <dgm:pt modelId="{AF733F3B-85E9-4998-8CB7-66E545091DC8}" type="pres">
      <dgm:prSet presAssocID="{DF96D2F4-676C-495A-8CF5-967B56528ABB}" presName="linear" presStyleCnt="0">
        <dgm:presLayoutVars>
          <dgm:animLvl val="lvl"/>
          <dgm:resizeHandles val="exact"/>
        </dgm:presLayoutVars>
      </dgm:prSet>
      <dgm:spPr/>
    </dgm:pt>
    <dgm:pt modelId="{D2A8CA5E-62EC-4EBD-87F0-D9ACF39317E3}" type="pres">
      <dgm:prSet presAssocID="{0AAE9D44-9B71-4E19-8041-8953D67FF628}" presName="parentText" presStyleLbl="node1" presStyleIdx="0" presStyleCnt="3">
        <dgm:presLayoutVars>
          <dgm:chMax val="0"/>
          <dgm:bulletEnabled val="1"/>
        </dgm:presLayoutVars>
      </dgm:prSet>
      <dgm:spPr/>
    </dgm:pt>
    <dgm:pt modelId="{3FA81501-E2D5-4796-AFDC-F7DE0913B027}" type="pres">
      <dgm:prSet presAssocID="{43CA038D-58E7-4C0D-859D-2B2099C8C0CA}" presName="spacer" presStyleCnt="0"/>
      <dgm:spPr/>
    </dgm:pt>
    <dgm:pt modelId="{51D0963F-3EA7-4B2E-B0BF-5859675487BD}" type="pres">
      <dgm:prSet presAssocID="{511E3D6B-054E-41D4-A8AC-795E67AC45F3}" presName="parentText" presStyleLbl="node1" presStyleIdx="1" presStyleCnt="3">
        <dgm:presLayoutVars>
          <dgm:chMax val="0"/>
          <dgm:bulletEnabled val="1"/>
        </dgm:presLayoutVars>
      </dgm:prSet>
      <dgm:spPr/>
    </dgm:pt>
    <dgm:pt modelId="{4893E565-80E1-4F50-9F3C-D53E5916D410}" type="pres">
      <dgm:prSet presAssocID="{5301EE3D-C81C-45F6-AD06-1E0EA75B5346}" presName="spacer" presStyleCnt="0"/>
      <dgm:spPr/>
    </dgm:pt>
    <dgm:pt modelId="{FF27168E-AAB5-410E-B119-F78B5086C1D4}" type="pres">
      <dgm:prSet presAssocID="{80D60D96-436F-4DA1-BA22-5DE49D855CE2}" presName="parentText" presStyleLbl="node1" presStyleIdx="2" presStyleCnt="3">
        <dgm:presLayoutVars>
          <dgm:chMax val="0"/>
          <dgm:bulletEnabled val="1"/>
        </dgm:presLayoutVars>
      </dgm:prSet>
      <dgm:spPr/>
    </dgm:pt>
  </dgm:ptLst>
  <dgm:cxnLst>
    <dgm:cxn modelId="{3DD36302-9AFB-4B39-BEBF-C38326C5971D}" type="presOf" srcId="{DF96D2F4-676C-495A-8CF5-967B56528ABB}" destId="{AF733F3B-85E9-4998-8CB7-66E545091DC8}" srcOrd="0" destOrd="0" presId="urn:microsoft.com/office/officeart/2005/8/layout/vList2"/>
    <dgm:cxn modelId="{D3EACA06-69AA-4F64-AB65-53800A5448A7}" srcId="{DF96D2F4-676C-495A-8CF5-967B56528ABB}" destId="{80D60D96-436F-4DA1-BA22-5DE49D855CE2}" srcOrd="2" destOrd="0" parTransId="{5DF3CBAB-173F-44F5-A9F3-A1802C1F50E4}" sibTransId="{12405FFE-8546-424E-AF50-BC8B06C40E02}"/>
    <dgm:cxn modelId="{1786CB66-E763-4639-9FDB-05842D0C9FCF}" srcId="{DF96D2F4-676C-495A-8CF5-967B56528ABB}" destId="{0AAE9D44-9B71-4E19-8041-8953D67FF628}" srcOrd="0" destOrd="0" parTransId="{DD8C7132-1C45-4EDA-86AF-16E83D501C60}" sibTransId="{43CA038D-58E7-4C0D-859D-2B2099C8C0CA}"/>
    <dgm:cxn modelId="{D065AF4B-A8A9-408C-9E54-40854E9C8CA1}" type="presOf" srcId="{0AAE9D44-9B71-4E19-8041-8953D67FF628}" destId="{D2A8CA5E-62EC-4EBD-87F0-D9ACF39317E3}" srcOrd="0" destOrd="0" presId="urn:microsoft.com/office/officeart/2005/8/layout/vList2"/>
    <dgm:cxn modelId="{40A5838E-6B8B-4C0D-A30D-5A9DA36089D9}" srcId="{DF96D2F4-676C-495A-8CF5-967B56528ABB}" destId="{511E3D6B-054E-41D4-A8AC-795E67AC45F3}" srcOrd="1" destOrd="0" parTransId="{334FF42D-54B3-4EB0-B52B-B990FBADCCCE}" sibTransId="{5301EE3D-C81C-45F6-AD06-1E0EA75B5346}"/>
    <dgm:cxn modelId="{4075C6E8-0472-4DDA-8A61-D22741F01029}" type="presOf" srcId="{80D60D96-436F-4DA1-BA22-5DE49D855CE2}" destId="{FF27168E-AAB5-410E-B119-F78B5086C1D4}" srcOrd="0" destOrd="0" presId="urn:microsoft.com/office/officeart/2005/8/layout/vList2"/>
    <dgm:cxn modelId="{C6B88DFC-3EBF-4537-94D7-EF88E6A7DB9A}" type="presOf" srcId="{511E3D6B-054E-41D4-A8AC-795E67AC45F3}" destId="{51D0963F-3EA7-4B2E-B0BF-5859675487BD}" srcOrd="0" destOrd="0" presId="urn:microsoft.com/office/officeart/2005/8/layout/vList2"/>
    <dgm:cxn modelId="{69451B36-4879-4C2B-B35B-F0AC0C7F6F03}" type="presParOf" srcId="{AF733F3B-85E9-4998-8CB7-66E545091DC8}" destId="{D2A8CA5E-62EC-4EBD-87F0-D9ACF39317E3}" srcOrd="0" destOrd="0" presId="urn:microsoft.com/office/officeart/2005/8/layout/vList2"/>
    <dgm:cxn modelId="{25E73B7F-C68C-4D26-96A3-9F9EDD49BC84}" type="presParOf" srcId="{AF733F3B-85E9-4998-8CB7-66E545091DC8}" destId="{3FA81501-E2D5-4796-AFDC-F7DE0913B027}" srcOrd="1" destOrd="0" presId="urn:microsoft.com/office/officeart/2005/8/layout/vList2"/>
    <dgm:cxn modelId="{3CFBB3A8-D50A-4365-894B-C7FD6DE47FD9}" type="presParOf" srcId="{AF733F3B-85E9-4998-8CB7-66E545091DC8}" destId="{51D0963F-3EA7-4B2E-B0BF-5859675487BD}" srcOrd="2" destOrd="0" presId="urn:microsoft.com/office/officeart/2005/8/layout/vList2"/>
    <dgm:cxn modelId="{26C78694-6ED3-4E0A-9ABA-FE96A91B8C56}" type="presParOf" srcId="{AF733F3B-85E9-4998-8CB7-66E545091DC8}" destId="{4893E565-80E1-4F50-9F3C-D53E5916D410}" srcOrd="3" destOrd="0" presId="urn:microsoft.com/office/officeart/2005/8/layout/vList2"/>
    <dgm:cxn modelId="{01B46E1A-FABD-4F2A-BB77-67852FDC60D0}" type="presParOf" srcId="{AF733F3B-85E9-4998-8CB7-66E545091DC8}" destId="{FF27168E-AAB5-410E-B119-F78B5086C1D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dgm:spPr/>
      <dgm:t>
        <a:bodyPr/>
        <a:lstStyle/>
        <a:p>
          <a:r>
            <a:rPr lang="en-US" dirty="0"/>
            <a:t>Explore the data for predictive features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dgm:spPr/>
      <dgm:t>
        <a:bodyPr/>
        <a:lstStyle/>
        <a:p>
          <a:r>
            <a:rPr lang="en-US" dirty="0"/>
            <a:t>Note the continuous vs categorical values</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96AB5D1F-1390-479A-B3AE-2798D7ACAC4F}">
      <dgm:prSet/>
      <dgm:spPr/>
      <dgm:t>
        <a:bodyPr/>
        <a:lstStyle/>
        <a:p>
          <a:r>
            <a:rPr lang="en-US" dirty="0"/>
            <a:t>Evaluate the distribution of the data for various features</a:t>
          </a:r>
        </a:p>
      </dgm:t>
    </dgm:pt>
    <dgm:pt modelId="{675AE47D-9E24-457F-A517-1BD0AACC1F4C}" type="parTrans" cxnId="{6E75DCCE-8DB7-4EF0-841D-B7C1690585DF}">
      <dgm:prSet/>
      <dgm:spPr/>
      <dgm:t>
        <a:bodyPr/>
        <a:lstStyle/>
        <a:p>
          <a:endParaRPr lang="en-US"/>
        </a:p>
      </dgm:t>
    </dgm:pt>
    <dgm:pt modelId="{0792D57C-15F7-4EBC-83B4-F0CE8B66DA8D}" type="sibTrans" cxnId="{6E75DCCE-8DB7-4EF0-841D-B7C1690585DF}">
      <dgm:prSet/>
      <dgm:spPr/>
      <dgm:t>
        <a:bodyPr/>
        <a:lstStyle/>
        <a:p>
          <a:endParaRPr lang="en-US"/>
        </a:p>
      </dgm:t>
    </dgm:pt>
    <dgm:pt modelId="{FAF8F753-C8B7-4BDC-B12E-8306F9B160BF}">
      <dgm:prSet/>
      <dgm:spPr/>
      <dgm:t>
        <a:bodyPr/>
        <a:lstStyle/>
        <a:p>
          <a:r>
            <a:rPr lang="en-US" dirty="0"/>
            <a:t>Identify opportunities for data cleaning</a:t>
          </a:r>
        </a:p>
      </dgm:t>
    </dgm:pt>
    <dgm:pt modelId="{7F9EB438-2CE0-43D1-8CA7-078A24D8E231}" type="parTrans" cxnId="{76F5CE11-4A9E-4C20-ABA6-ABC82511ED5D}">
      <dgm:prSet/>
      <dgm:spPr/>
      <dgm:t>
        <a:bodyPr/>
        <a:lstStyle/>
        <a:p>
          <a:endParaRPr lang="en-US"/>
        </a:p>
      </dgm:t>
    </dgm:pt>
    <dgm:pt modelId="{FEFBDE71-F7AF-40B0-AC35-A45C12B032AC}" type="sibTrans" cxnId="{76F5CE11-4A9E-4C20-ABA6-ABC82511ED5D}">
      <dgm:prSet/>
      <dgm:spPr/>
      <dgm:t>
        <a:bodyPr/>
        <a:lstStyle/>
        <a:p>
          <a:endParaRPr lang="en-US"/>
        </a:p>
      </dgm:t>
    </dgm:pt>
    <dgm:pt modelId="{676D5357-ED7B-4BB9-B00A-892BC645ECDB}">
      <dgm:prSet/>
      <dgm:spPr/>
      <dgm:t>
        <a:bodyPr/>
        <a:lstStyle/>
        <a:p>
          <a:r>
            <a:rPr lang="en-US" dirty="0">
              <a:hlinkClick xmlns:r="http://schemas.openxmlformats.org/officeDocument/2006/relationships" r:id="rId1"/>
            </a:rPr>
            <a:t>Capstone Project - Tableau Vizs</a:t>
          </a:r>
          <a:endParaRPr lang="en-US" dirty="0"/>
        </a:p>
      </dgm:t>
    </dgm:pt>
    <dgm:pt modelId="{9C9D0395-BBCF-429F-9760-12556E2808CD}" type="parTrans" cxnId="{BFCBC1C5-B647-4D54-846F-5D50EAE47AAC}">
      <dgm:prSet/>
      <dgm:spPr/>
      <dgm:t>
        <a:bodyPr/>
        <a:lstStyle/>
        <a:p>
          <a:endParaRPr lang="en-US"/>
        </a:p>
      </dgm:t>
    </dgm:pt>
    <dgm:pt modelId="{E39A0878-E62E-4CDE-A258-9EB8DB3A4B2B}" type="sibTrans" cxnId="{BFCBC1C5-B647-4D54-846F-5D50EAE47AAC}">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5" custLinFactNeighborX="435" custLinFactNeighborY="-28781">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5">
        <dgm:presLayoutVars>
          <dgm:chMax val="0"/>
          <dgm:bulletEnabled val="1"/>
        </dgm:presLayoutVars>
      </dgm:prSet>
      <dgm:spPr/>
    </dgm:pt>
    <dgm:pt modelId="{D25A8DAE-9B01-4551-8DCC-4375830E0A18}" type="pres">
      <dgm:prSet presAssocID="{C71B4A95-7111-4559-9948-EB0BDF3C821F}" presName="spacer" presStyleCnt="0"/>
      <dgm:spPr/>
    </dgm:pt>
    <dgm:pt modelId="{C34C15F7-CEAA-4856-BF66-020BC0902BAB}" type="pres">
      <dgm:prSet presAssocID="{96AB5D1F-1390-479A-B3AE-2798D7ACAC4F}" presName="parentText" presStyleLbl="node1" presStyleIdx="2" presStyleCnt="5" custLinFactY="100000" custLinFactNeighborX="156" custLinFactNeighborY="104174">
        <dgm:presLayoutVars>
          <dgm:chMax val="0"/>
          <dgm:bulletEnabled val="1"/>
        </dgm:presLayoutVars>
      </dgm:prSet>
      <dgm:spPr/>
    </dgm:pt>
    <dgm:pt modelId="{BA3AB844-C41E-4852-9EC4-7052B913CDB1}" type="pres">
      <dgm:prSet presAssocID="{0792D57C-15F7-4EBC-83B4-F0CE8B66DA8D}" presName="spacer" presStyleCnt="0"/>
      <dgm:spPr/>
    </dgm:pt>
    <dgm:pt modelId="{A94C7F11-A2C6-4AFC-99B1-9CEA4D42C317}" type="pres">
      <dgm:prSet presAssocID="{FAF8F753-C8B7-4BDC-B12E-8306F9B160BF}" presName="parentText" presStyleLbl="node1" presStyleIdx="3" presStyleCnt="5" custLinFactY="-100000" custLinFactNeighborX="935" custLinFactNeighborY="-126551">
        <dgm:presLayoutVars>
          <dgm:chMax val="0"/>
          <dgm:bulletEnabled val="1"/>
        </dgm:presLayoutVars>
      </dgm:prSet>
      <dgm:spPr/>
    </dgm:pt>
    <dgm:pt modelId="{F9E6FA88-8DFD-4925-8087-1E3EA710353E}" type="pres">
      <dgm:prSet presAssocID="{FEFBDE71-F7AF-40B0-AC35-A45C12B032AC}" presName="spacer" presStyleCnt="0"/>
      <dgm:spPr/>
    </dgm:pt>
    <dgm:pt modelId="{49F30301-4697-4D2C-A49A-7A4F5F36E77A}" type="pres">
      <dgm:prSet presAssocID="{676D5357-ED7B-4BB9-B00A-892BC645ECDB}" presName="parentText" presStyleLbl="node1" presStyleIdx="4" presStyleCnt="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E4D6FE95-9CEE-4AE5-8DCA-1166DE992DA5}" type="presOf" srcId="{96AB5D1F-1390-479A-B3AE-2798D7ACAC4F}" destId="{C34C15F7-CEAA-4856-BF66-020BC0902BAB}"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9CD414B0-FA0B-4BCE-BC55-0B1602A44E10}" type="presOf" srcId="{676D5357-ED7B-4BB9-B00A-892BC645ECDB}" destId="{49F30301-4697-4D2C-A49A-7A4F5F36E77A}"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BFCBC1C5-B647-4D54-846F-5D50EAE47AAC}" srcId="{FB94DED1-FF00-4A8B-8857-50E2D2931655}" destId="{676D5357-ED7B-4BB9-B00A-892BC645ECDB}" srcOrd="4" destOrd="0" parTransId="{9C9D0395-BBCF-429F-9760-12556E2808CD}" sibTransId="{E39A0878-E62E-4CDE-A258-9EB8DB3A4B2B}"/>
    <dgm:cxn modelId="{6E75DCCE-8DB7-4EF0-841D-B7C1690585DF}" srcId="{FB94DED1-FF00-4A8B-8857-50E2D2931655}" destId="{96AB5D1F-1390-479A-B3AE-2798D7ACAC4F}" srcOrd="2" destOrd="0" parTransId="{675AE47D-9E24-457F-A517-1BD0AACC1F4C}" sibTransId="{0792D57C-15F7-4EBC-83B4-F0CE8B66DA8D}"/>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3421631C-CC9D-4BC8-8AEE-B349789E7FDF}" type="presParOf" srcId="{86E1E476-5A4B-4949-9187-F15D14924F1C}" destId="{C34C15F7-CEAA-4856-BF66-020BC0902BAB}" srcOrd="4" destOrd="0" presId="urn:microsoft.com/office/officeart/2005/8/layout/vList2"/>
    <dgm:cxn modelId="{E2EE7AB2-99DF-453F-867C-2B9086FE87AE}" type="presParOf" srcId="{86E1E476-5A4B-4949-9187-F15D14924F1C}" destId="{BA3AB844-C41E-4852-9EC4-7052B913CDB1}"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 modelId="{AE281F1E-ED81-4F06-9CF6-281DE15BD165}" type="presParOf" srcId="{86E1E476-5A4B-4949-9187-F15D14924F1C}" destId="{F9E6FA88-8DFD-4925-8087-1E3EA710353E}" srcOrd="7" destOrd="0" presId="urn:microsoft.com/office/officeart/2005/8/layout/vList2"/>
    <dgm:cxn modelId="{FE8A8B7C-C099-4A1D-B0A8-78A6C8DB6B13}" type="presParOf" srcId="{86E1E476-5A4B-4949-9187-F15D14924F1C}" destId="{49F30301-4697-4D2C-A49A-7A4F5F36E77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2B8FDF-7599-47B6-A5E9-3698E702C20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2037215-F49E-4064-8266-52EC62381C5C}">
      <dgm:prSet custT="1"/>
      <dgm:spPr/>
      <dgm:t>
        <a:bodyPr/>
        <a:lstStyle/>
        <a:p>
          <a:pPr>
            <a:lnSpc>
              <a:spcPct val="100000"/>
            </a:lnSpc>
          </a:pPr>
          <a:r>
            <a:rPr lang="en-US" sz="1600" dirty="0"/>
            <a:t>Discover what features and model make the best predictions for salaries of STEM Professionals and Data Scientists using various ML models</a:t>
          </a:r>
        </a:p>
      </dgm:t>
    </dgm:pt>
    <dgm:pt modelId="{6122269E-A4E9-4B08-9C26-C15CE2645C5A}" type="parTrans" cxnId="{A6334760-43AC-4C28-8977-28FE65325B4C}">
      <dgm:prSet/>
      <dgm:spPr/>
      <dgm:t>
        <a:bodyPr/>
        <a:lstStyle/>
        <a:p>
          <a:endParaRPr lang="en-US" sz="2400"/>
        </a:p>
      </dgm:t>
    </dgm:pt>
    <dgm:pt modelId="{90A30F4C-5681-4126-8956-F4B94BED1998}" type="sibTrans" cxnId="{A6334760-43AC-4C28-8977-28FE65325B4C}">
      <dgm:prSet/>
      <dgm:spPr/>
      <dgm:t>
        <a:bodyPr/>
        <a:lstStyle/>
        <a:p>
          <a:pPr>
            <a:lnSpc>
              <a:spcPct val="100000"/>
            </a:lnSpc>
          </a:pPr>
          <a:endParaRPr lang="en-US" sz="2400"/>
        </a:p>
      </dgm:t>
    </dgm:pt>
    <dgm:pt modelId="{46AE8429-4868-49C0-B5F9-3D03D5BAFFA3}">
      <dgm:prSet custT="1"/>
      <dgm:spPr/>
      <dgm:t>
        <a:bodyPr/>
        <a:lstStyle/>
        <a:p>
          <a:pPr>
            <a:lnSpc>
              <a:spcPct val="100000"/>
            </a:lnSpc>
          </a:pPr>
          <a:r>
            <a:rPr lang="en-US" sz="1600" dirty="0"/>
            <a:t>Explore the data and visualize contents, perform data cleaning, engineer the features, and pre-process the dataset for machine learning</a:t>
          </a:r>
        </a:p>
      </dgm:t>
    </dgm:pt>
    <dgm:pt modelId="{689C456A-6E04-4C78-A37B-612CA54548AC}" type="parTrans" cxnId="{8905C66A-D6BE-43B1-9C89-2F2BAF82C736}">
      <dgm:prSet/>
      <dgm:spPr/>
      <dgm:t>
        <a:bodyPr/>
        <a:lstStyle/>
        <a:p>
          <a:endParaRPr lang="en-US" sz="2400"/>
        </a:p>
      </dgm:t>
    </dgm:pt>
    <dgm:pt modelId="{972161AE-5EB4-42D1-B714-832DAA78AA69}" type="sibTrans" cxnId="{8905C66A-D6BE-43B1-9C89-2F2BAF82C736}">
      <dgm:prSet/>
      <dgm:spPr/>
      <dgm:t>
        <a:bodyPr/>
        <a:lstStyle/>
        <a:p>
          <a:pPr>
            <a:lnSpc>
              <a:spcPct val="100000"/>
            </a:lnSpc>
          </a:pPr>
          <a:endParaRPr lang="en-US" sz="2400"/>
        </a:p>
      </dgm:t>
    </dgm:pt>
    <dgm:pt modelId="{95945857-0E2E-4CB9-9C3A-9D91A72F79C9}">
      <dgm:prSet custT="1"/>
      <dgm:spPr/>
      <dgm:t>
        <a:bodyPr/>
        <a:lstStyle/>
        <a:p>
          <a:pPr>
            <a:lnSpc>
              <a:spcPct val="100000"/>
            </a:lnSpc>
          </a:pPr>
          <a:r>
            <a:rPr lang="en-US" sz="1600" dirty="0"/>
            <a:t>Identify the best predictive model and select the user input features. </a:t>
          </a:r>
        </a:p>
      </dgm:t>
    </dgm:pt>
    <dgm:pt modelId="{8B2AA00F-40EB-44BA-B1A9-1597517613AC}" type="parTrans" cxnId="{1E7BA13F-5169-4C0B-8079-A79913D5D054}">
      <dgm:prSet/>
      <dgm:spPr/>
      <dgm:t>
        <a:bodyPr/>
        <a:lstStyle/>
        <a:p>
          <a:endParaRPr lang="en-US" sz="2400"/>
        </a:p>
      </dgm:t>
    </dgm:pt>
    <dgm:pt modelId="{FF5B0156-8297-4522-BEDD-DF02E476BE96}" type="sibTrans" cxnId="{1E7BA13F-5169-4C0B-8079-A79913D5D054}">
      <dgm:prSet/>
      <dgm:spPr/>
      <dgm:t>
        <a:bodyPr/>
        <a:lstStyle/>
        <a:p>
          <a:pPr>
            <a:lnSpc>
              <a:spcPct val="100000"/>
            </a:lnSpc>
          </a:pPr>
          <a:endParaRPr lang="en-US" sz="2400"/>
        </a:p>
      </dgm:t>
    </dgm:pt>
    <dgm:pt modelId="{95FB106B-D563-4ED0-84A2-4E6BDBE55FE0}">
      <dgm:prSet custT="1"/>
      <dgm:spPr/>
      <dgm:t>
        <a:bodyPr/>
        <a:lstStyle/>
        <a:p>
          <a:pPr>
            <a:lnSpc>
              <a:spcPct val="100000"/>
            </a:lnSpc>
          </a:pPr>
          <a:r>
            <a:rPr lang="en-US" sz="1600" dirty="0"/>
            <a:t>Apply the model to the dataset to create an interactive tool to predict salary range for Data Science and STEM Professionals.   </a:t>
          </a:r>
        </a:p>
      </dgm:t>
    </dgm:pt>
    <dgm:pt modelId="{AE68C585-FFE5-4221-B9CB-C0E95F5CCB8C}" type="parTrans" cxnId="{2BD3DC86-1F45-4747-91D6-244A16D5C426}">
      <dgm:prSet/>
      <dgm:spPr/>
      <dgm:t>
        <a:bodyPr/>
        <a:lstStyle/>
        <a:p>
          <a:endParaRPr lang="en-US" sz="2400"/>
        </a:p>
      </dgm:t>
    </dgm:pt>
    <dgm:pt modelId="{7DD285B4-24BF-48B4-B179-AADD3F71E988}" type="sibTrans" cxnId="{2BD3DC86-1F45-4747-91D6-244A16D5C426}">
      <dgm:prSet/>
      <dgm:spPr/>
      <dgm:t>
        <a:bodyPr/>
        <a:lstStyle/>
        <a:p>
          <a:pPr>
            <a:lnSpc>
              <a:spcPct val="100000"/>
            </a:lnSpc>
          </a:pPr>
          <a:endParaRPr lang="en-US" sz="2400"/>
        </a:p>
      </dgm:t>
    </dgm:pt>
    <dgm:pt modelId="{7AC79605-1846-40CD-8BCD-F26B696E04DE}">
      <dgm:prSet custT="1"/>
      <dgm:spPr/>
      <dgm:t>
        <a:bodyPr/>
        <a:lstStyle/>
        <a:p>
          <a:pPr algn="l">
            <a:lnSpc>
              <a:spcPct val="100000"/>
            </a:lnSpc>
          </a:pPr>
          <a:r>
            <a:rPr lang="en-US" sz="1600" dirty="0"/>
            <a:t>Create a dashboard using Tableau Public and share on the www using Heriko. </a:t>
          </a:r>
        </a:p>
      </dgm:t>
    </dgm:pt>
    <dgm:pt modelId="{49697A7B-C647-426A-ABF9-D8E0558E5B6D}" type="parTrans" cxnId="{4C48C747-6390-45B1-A8D1-A96460B1EFF2}">
      <dgm:prSet/>
      <dgm:spPr/>
      <dgm:t>
        <a:bodyPr/>
        <a:lstStyle/>
        <a:p>
          <a:endParaRPr lang="en-US" sz="2400"/>
        </a:p>
      </dgm:t>
    </dgm:pt>
    <dgm:pt modelId="{CCF77662-58D2-47DC-BE6E-22B74BCFC2B1}" type="sibTrans" cxnId="{4C48C747-6390-45B1-A8D1-A96460B1EFF2}">
      <dgm:prSet/>
      <dgm:spPr/>
      <dgm:t>
        <a:bodyPr/>
        <a:lstStyle/>
        <a:p>
          <a:endParaRPr lang="en-US" sz="2400"/>
        </a:p>
      </dgm:t>
    </dgm:pt>
    <dgm:pt modelId="{C206EAAF-608B-42DF-AD1F-E84F5D848026}" type="pres">
      <dgm:prSet presAssocID="{DC2B8FDF-7599-47B6-A5E9-3698E702C204}" presName="root" presStyleCnt="0">
        <dgm:presLayoutVars>
          <dgm:dir/>
          <dgm:resizeHandles val="exact"/>
        </dgm:presLayoutVars>
      </dgm:prSet>
      <dgm:spPr/>
    </dgm:pt>
    <dgm:pt modelId="{7B0E2633-B4AC-4393-A723-1E7E2504942C}" type="pres">
      <dgm:prSet presAssocID="{DC2B8FDF-7599-47B6-A5E9-3698E702C204}" presName="container" presStyleCnt="0">
        <dgm:presLayoutVars>
          <dgm:dir/>
          <dgm:resizeHandles val="exact"/>
        </dgm:presLayoutVars>
      </dgm:prSet>
      <dgm:spPr/>
    </dgm:pt>
    <dgm:pt modelId="{ECB70ED9-6F69-4342-B011-D80F933255BC}" type="pres">
      <dgm:prSet presAssocID="{46AE8429-4868-49C0-B5F9-3D03D5BAFFA3}" presName="compNode" presStyleCnt="0"/>
      <dgm:spPr/>
    </dgm:pt>
    <dgm:pt modelId="{782E41A5-9648-42C7-8226-E0395509F36E}" type="pres">
      <dgm:prSet presAssocID="{46AE8429-4868-49C0-B5F9-3D03D5BAFFA3}" presName="iconBgRect" presStyleLbl="bgShp" presStyleIdx="0" presStyleCnt="5"/>
      <dgm:spPr/>
    </dgm:pt>
    <dgm:pt modelId="{62256DD7-87AD-453E-A1D8-F670ABFEC5C7}" type="pres">
      <dgm:prSet presAssocID="{46AE8429-4868-49C0-B5F9-3D03D5BAFFA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3420524-7413-480F-B61D-61BFD79CFD88}" type="pres">
      <dgm:prSet presAssocID="{46AE8429-4868-49C0-B5F9-3D03D5BAFFA3}" presName="spaceRect" presStyleCnt="0"/>
      <dgm:spPr/>
    </dgm:pt>
    <dgm:pt modelId="{6BB282ED-71D9-452F-8173-1968A0DD62A8}" type="pres">
      <dgm:prSet presAssocID="{46AE8429-4868-49C0-B5F9-3D03D5BAFFA3}" presName="textRect" presStyleLbl="revTx" presStyleIdx="0" presStyleCnt="5">
        <dgm:presLayoutVars>
          <dgm:chMax val="1"/>
          <dgm:chPref val="1"/>
        </dgm:presLayoutVars>
      </dgm:prSet>
      <dgm:spPr/>
    </dgm:pt>
    <dgm:pt modelId="{F60EE2E8-4389-4A25-9724-9997355516C2}" type="pres">
      <dgm:prSet presAssocID="{972161AE-5EB4-42D1-B714-832DAA78AA69}" presName="sibTrans" presStyleLbl="sibTrans2D1" presStyleIdx="0" presStyleCnt="0"/>
      <dgm:spPr/>
    </dgm:pt>
    <dgm:pt modelId="{73B187E5-45F7-40D1-A1DF-4D77A6B983E3}" type="pres">
      <dgm:prSet presAssocID="{02037215-F49E-4064-8266-52EC62381C5C}" presName="compNode" presStyleCnt="0"/>
      <dgm:spPr/>
    </dgm:pt>
    <dgm:pt modelId="{69F4C43E-674F-4800-BF68-6407D8A06468}" type="pres">
      <dgm:prSet presAssocID="{02037215-F49E-4064-8266-52EC62381C5C}" presName="iconBgRect" presStyleLbl="bgShp" presStyleIdx="1" presStyleCnt="5"/>
      <dgm:spPr/>
    </dgm:pt>
    <dgm:pt modelId="{6DFAA395-71AD-4DFE-B27A-6C76DB2D213D}" type="pres">
      <dgm:prSet presAssocID="{02037215-F49E-4064-8266-52EC62381C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BB61E375-DEB9-4CE8-AE1C-E0155A8961B4}" type="pres">
      <dgm:prSet presAssocID="{02037215-F49E-4064-8266-52EC62381C5C}" presName="spaceRect" presStyleCnt="0"/>
      <dgm:spPr/>
    </dgm:pt>
    <dgm:pt modelId="{1C7DC1C9-D36A-4CAE-A327-84F1852618E2}" type="pres">
      <dgm:prSet presAssocID="{02037215-F49E-4064-8266-52EC62381C5C}" presName="textRect" presStyleLbl="revTx" presStyleIdx="1" presStyleCnt="5">
        <dgm:presLayoutVars>
          <dgm:chMax val="1"/>
          <dgm:chPref val="1"/>
        </dgm:presLayoutVars>
      </dgm:prSet>
      <dgm:spPr/>
    </dgm:pt>
    <dgm:pt modelId="{D52BD512-A18C-432E-BB8B-A1C65BDCB8DE}" type="pres">
      <dgm:prSet presAssocID="{90A30F4C-5681-4126-8956-F4B94BED1998}" presName="sibTrans" presStyleLbl="sibTrans2D1" presStyleIdx="0" presStyleCnt="0"/>
      <dgm:spPr/>
    </dgm:pt>
    <dgm:pt modelId="{EDA4CB7A-AE81-482A-B305-206DE6888D6F}" type="pres">
      <dgm:prSet presAssocID="{95945857-0E2E-4CB9-9C3A-9D91A72F79C9}" presName="compNode" presStyleCnt="0"/>
      <dgm:spPr/>
    </dgm:pt>
    <dgm:pt modelId="{665FEA8B-2749-4E52-9CB2-5EC9CC8D9922}" type="pres">
      <dgm:prSet presAssocID="{95945857-0E2E-4CB9-9C3A-9D91A72F79C9}" presName="iconBgRect" presStyleLbl="bgShp" presStyleIdx="2" presStyleCnt="5"/>
      <dgm:spPr/>
    </dgm:pt>
    <dgm:pt modelId="{30798E89-4C94-44FF-A7AE-0347DC860AD2}" type="pres">
      <dgm:prSet presAssocID="{95945857-0E2E-4CB9-9C3A-9D91A72F79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9DA27EA2-4A66-4D84-B3CC-16F23FB0A41B}" type="pres">
      <dgm:prSet presAssocID="{95945857-0E2E-4CB9-9C3A-9D91A72F79C9}" presName="spaceRect" presStyleCnt="0"/>
      <dgm:spPr/>
    </dgm:pt>
    <dgm:pt modelId="{CD210B0E-F14B-4052-A71B-6A29B760FCFF}" type="pres">
      <dgm:prSet presAssocID="{95945857-0E2E-4CB9-9C3A-9D91A72F79C9}" presName="textRect" presStyleLbl="revTx" presStyleIdx="2" presStyleCnt="5" custScaleX="101704" custScaleY="193576">
        <dgm:presLayoutVars>
          <dgm:chMax val="1"/>
          <dgm:chPref val="1"/>
        </dgm:presLayoutVars>
      </dgm:prSet>
      <dgm:spPr/>
    </dgm:pt>
    <dgm:pt modelId="{A627E625-75AF-495B-AF9C-D365BA951190}" type="pres">
      <dgm:prSet presAssocID="{FF5B0156-8297-4522-BEDD-DF02E476BE96}" presName="sibTrans" presStyleLbl="sibTrans2D1" presStyleIdx="0" presStyleCnt="0"/>
      <dgm:spPr/>
    </dgm:pt>
    <dgm:pt modelId="{3D2F484E-A2FF-4FF3-A16A-80109B4597C7}" type="pres">
      <dgm:prSet presAssocID="{95FB106B-D563-4ED0-84A2-4E6BDBE55FE0}" presName="compNode" presStyleCnt="0"/>
      <dgm:spPr/>
    </dgm:pt>
    <dgm:pt modelId="{566E049B-29E6-4459-97C6-3CE54917E8DD}" type="pres">
      <dgm:prSet presAssocID="{95FB106B-D563-4ED0-84A2-4E6BDBE55FE0}" presName="iconBgRect" presStyleLbl="bgShp" presStyleIdx="3" presStyleCnt="5"/>
      <dgm:spPr/>
    </dgm:pt>
    <dgm:pt modelId="{46D37518-B434-4C75-AFB3-88FD1FE08D01}" type="pres">
      <dgm:prSet presAssocID="{95FB106B-D563-4ED0-84A2-4E6BDBE55F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F7D8DEB5-CDDA-445E-AAEA-42C4ED32E319}" type="pres">
      <dgm:prSet presAssocID="{95FB106B-D563-4ED0-84A2-4E6BDBE55FE0}" presName="spaceRect" presStyleCnt="0"/>
      <dgm:spPr/>
    </dgm:pt>
    <dgm:pt modelId="{08C7BCCC-7E10-4734-B060-368D08EC0C85}" type="pres">
      <dgm:prSet presAssocID="{95FB106B-D563-4ED0-84A2-4E6BDBE55FE0}" presName="textRect" presStyleLbl="revTx" presStyleIdx="3" presStyleCnt="5" custScaleX="126412" custScaleY="116286" custLinFactNeighborX="17474" custLinFactNeighborY="1421">
        <dgm:presLayoutVars>
          <dgm:chMax val="1"/>
          <dgm:chPref val="1"/>
        </dgm:presLayoutVars>
      </dgm:prSet>
      <dgm:spPr/>
    </dgm:pt>
    <dgm:pt modelId="{551715B6-F010-41BB-ADAF-282DDC17833A}" type="pres">
      <dgm:prSet presAssocID="{7DD285B4-24BF-48B4-B179-AADD3F71E988}" presName="sibTrans" presStyleLbl="sibTrans2D1" presStyleIdx="0" presStyleCnt="0"/>
      <dgm:spPr/>
    </dgm:pt>
    <dgm:pt modelId="{F5A8FF29-0F27-4C60-958E-25E1BFB483DA}" type="pres">
      <dgm:prSet presAssocID="{7AC79605-1846-40CD-8BCD-F26B696E04DE}" presName="compNode" presStyleCnt="0"/>
      <dgm:spPr/>
    </dgm:pt>
    <dgm:pt modelId="{688A155B-BE27-4EE2-9384-038400F353FC}" type="pres">
      <dgm:prSet presAssocID="{7AC79605-1846-40CD-8BCD-F26B696E04DE}" presName="iconBgRect" presStyleLbl="bgShp" presStyleIdx="4" presStyleCnt="5" custLinFactX="13622" custLinFactNeighborX="100000"/>
      <dgm:spPr/>
    </dgm:pt>
    <dgm:pt modelId="{6B61C515-7A94-4783-B36D-870DC82B2F2B}" type="pres">
      <dgm:prSet presAssocID="{7AC79605-1846-40CD-8BCD-F26B696E04DE}" presName="iconRect" presStyleLbl="node1" presStyleIdx="4" presStyleCnt="5" custLinFactX="93871" custLinFactNeighborX="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1456673C-5CC6-4292-AD21-CE3B8176EC37}" type="pres">
      <dgm:prSet presAssocID="{7AC79605-1846-40CD-8BCD-F26B696E04DE}" presName="spaceRect" presStyleCnt="0"/>
      <dgm:spPr/>
    </dgm:pt>
    <dgm:pt modelId="{27307468-8F8C-4E57-A619-68E2B6EC9DE1}" type="pres">
      <dgm:prSet presAssocID="{7AC79605-1846-40CD-8BCD-F26B696E04DE}" presName="textRect" presStyleLbl="revTx" presStyleIdx="4" presStyleCnt="5" custLinFactNeighborX="43383" custLinFactNeighborY="1420">
        <dgm:presLayoutVars>
          <dgm:chMax val="1"/>
          <dgm:chPref val="1"/>
        </dgm:presLayoutVars>
      </dgm:prSet>
      <dgm:spPr/>
    </dgm:pt>
  </dgm:ptLst>
  <dgm:cxnLst>
    <dgm:cxn modelId="{4D060906-F86E-4FA7-8505-D067ADD5AA8E}" type="presOf" srcId="{7AC79605-1846-40CD-8BCD-F26B696E04DE}" destId="{27307468-8F8C-4E57-A619-68E2B6EC9DE1}" srcOrd="0" destOrd="0" presId="urn:microsoft.com/office/officeart/2018/2/layout/IconCircleList"/>
    <dgm:cxn modelId="{FEFC4D0C-290A-4152-AA23-A40BBF6C3A19}" type="presOf" srcId="{7DD285B4-24BF-48B4-B179-AADD3F71E988}" destId="{551715B6-F010-41BB-ADAF-282DDC17833A}" srcOrd="0" destOrd="0" presId="urn:microsoft.com/office/officeart/2018/2/layout/IconCircleList"/>
    <dgm:cxn modelId="{1E7BA13F-5169-4C0B-8079-A79913D5D054}" srcId="{DC2B8FDF-7599-47B6-A5E9-3698E702C204}" destId="{95945857-0E2E-4CB9-9C3A-9D91A72F79C9}" srcOrd="2" destOrd="0" parTransId="{8B2AA00F-40EB-44BA-B1A9-1597517613AC}" sibTransId="{FF5B0156-8297-4522-BEDD-DF02E476BE96}"/>
    <dgm:cxn modelId="{A6334760-43AC-4C28-8977-28FE65325B4C}" srcId="{DC2B8FDF-7599-47B6-A5E9-3698E702C204}" destId="{02037215-F49E-4064-8266-52EC62381C5C}" srcOrd="1" destOrd="0" parTransId="{6122269E-A4E9-4B08-9C26-C15CE2645C5A}" sibTransId="{90A30F4C-5681-4126-8956-F4B94BED1998}"/>
    <dgm:cxn modelId="{4C48C747-6390-45B1-A8D1-A96460B1EFF2}" srcId="{DC2B8FDF-7599-47B6-A5E9-3698E702C204}" destId="{7AC79605-1846-40CD-8BCD-F26B696E04DE}" srcOrd="4" destOrd="0" parTransId="{49697A7B-C647-426A-ABF9-D8E0558E5B6D}" sibTransId="{CCF77662-58D2-47DC-BE6E-22B74BCFC2B1}"/>
    <dgm:cxn modelId="{8905C66A-D6BE-43B1-9C89-2F2BAF82C736}" srcId="{DC2B8FDF-7599-47B6-A5E9-3698E702C204}" destId="{46AE8429-4868-49C0-B5F9-3D03D5BAFFA3}" srcOrd="0" destOrd="0" parTransId="{689C456A-6E04-4C78-A37B-612CA54548AC}" sibTransId="{972161AE-5EB4-42D1-B714-832DAA78AA69}"/>
    <dgm:cxn modelId="{245CC858-6F8E-47D9-AA45-84C9AFC69F12}" type="presOf" srcId="{02037215-F49E-4064-8266-52EC62381C5C}" destId="{1C7DC1C9-D36A-4CAE-A327-84F1852618E2}" srcOrd="0" destOrd="0" presId="urn:microsoft.com/office/officeart/2018/2/layout/IconCircleList"/>
    <dgm:cxn modelId="{87712C80-7180-4D34-A032-518CB36F2C71}" type="presOf" srcId="{FF5B0156-8297-4522-BEDD-DF02E476BE96}" destId="{A627E625-75AF-495B-AF9C-D365BA951190}" srcOrd="0" destOrd="0" presId="urn:microsoft.com/office/officeart/2018/2/layout/IconCircleList"/>
    <dgm:cxn modelId="{2BD3DC86-1F45-4747-91D6-244A16D5C426}" srcId="{DC2B8FDF-7599-47B6-A5E9-3698E702C204}" destId="{95FB106B-D563-4ED0-84A2-4E6BDBE55FE0}" srcOrd="3" destOrd="0" parTransId="{AE68C585-FFE5-4221-B9CB-C0E95F5CCB8C}" sibTransId="{7DD285B4-24BF-48B4-B179-AADD3F71E988}"/>
    <dgm:cxn modelId="{451E1290-3ED0-4DF7-A38F-B01D459001C0}" type="presOf" srcId="{90A30F4C-5681-4126-8956-F4B94BED1998}" destId="{D52BD512-A18C-432E-BB8B-A1C65BDCB8DE}" srcOrd="0" destOrd="0" presId="urn:microsoft.com/office/officeart/2018/2/layout/IconCircleList"/>
    <dgm:cxn modelId="{AAB126BC-8E1A-402B-9D2F-8FFDD896F181}" type="presOf" srcId="{46AE8429-4868-49C0-B5F9-3D03D5BAFFA3}" destId="{6BB282ED-71D9-452F-8173-1968A0DD62A8}" srcOrd="0" destOrd="0" presId="urn:microsoft.com/office/officeart/2018/2/layout/IconCircleList"/>
    <dgm:cxn modelId="{B56C12C6-CA3B-4EC7-8AC7-F162795FDA0C}" type="presOf" srcId="{DC2B8FDF-7599-47B6-A5E9-3698E702C204}" destId="{C206EAAF-608B-42DF-AD1F-E84F5D848026}" srcOrd="0" destOrd="0" presId="urn:microsoft.com/office/officeart/2018/2/layout/IconCircleList"/>
    <dgm:cxn modelId="{12E8E3C9-61C9-4B35-83A4-CB0994364E82}" type="presOf" srcId="{972161AE-5EB4-42D1-B714-832DAA78AA69}" destId="{F60EE2E8-4389-4A25-9724-9997355516C2}" srcOrd="0" destOrd="0" presId="urn:microsoft.com/office/officeart/2018/2/layout/IconCircleList"/>
    <dgm:cxn modelId="{C41B65D5-419D-45E9-BB5C-F4C024F14118}" type="presOf" srcId="{95945857-0E2E-4CB9-9C3A-9D91A72F79C9}" destId="{CD210B0E-F14B-4052-A71B-6A29B760FCFF}" srcOrd="0" destOrd="0" presId="urn:microsoft.com/office/officeart/2018/2/layout/IconCircleList"/>
    <dgm:cxn modelId="{53C911EB-03F2-4823-B12C-B0636E25F340}" type="presOf" srcId="{95FB106B-D563-4ED0-84A2-4E6BDBE55FE0}" destId="{08C7BCCC-7E10-4734-B060-368D08EC0C85}" srcOrd="0" destOrd="0" presId="urn:microsoft.com/office/officeart/2018/2/layout/IconCircleList"/>
    <dgm:cxn modelId="{D39B1795-1849-470B-9B38-183EA9E71DA1}" type="presParOf" srcId="{C206EAAF-608B-42DF-AD1F-E84F5D848026}" destId="{7B0E2633-B4AC-4393-A723-1E7E2504942C}" srcOrd="0" destOrd="0" presId="urn:microsoft.com/office/officeart/2018/2/layout/IconCircleList"/>
    <dgm:cxn modelId="{58C59416-A17B-476E-A50E-C191D75E0764}" type="presParOf" srcId="{7B0E2633-B4AC-4393-A723-1E7E2504942C}" destId="{ECB70ED9-6F69-4342-B011-D80F933255BC}" srcOrd="0" destOrd="0" presId="urn:microsoft.com/office/officeart/2018/2/layout/IconCircleList"/>
    <dgm:cxn modelId="{7F58B461-7CF9-4054-B3FA-F010E116118A}" type="presParOf" srcId="{ECB70ED9-6F69-4342-B011-D80F933255BC}" destId="{782E41A5-9648-42C7-8226-E0395509F36E}" srcOrd="0" destOrd="0" presId="urn:microsoft.com/office/officeart/2018/2/layout/IconCircleList"/>
    <dgm:cxn modelId="{2F97820A-2AC5-4AD5-8CD7-9ABECB23FEE0}" type="presParOf" srcId="{ECB70ED9-6F69-4342-B011-D80F933255BC}" destId="{62256DD7-87AD-453E-A1D8-F670ABFEC5C7}" srcOrd="1" destOrd="0" presId="urn:microsoft.com/office/officeart/2018/2/layout/IconCircleList"/>
    <dgm:cxn modelId="{769B8A04-7E60-4BB2-9554-5836A646804D}" type="presParOf" srcId="{ECB70ED9-6F69-4342-B011-D80F933255BC}" destId="{23420524-7413-480F-B61D-61BFD79CFD88}" srcOrd="2" destOrd="0" presId="urn:microsoft.com/office/officeart/2018/2/layout/IconCircleList"/>
    <dgm:cxn modelId="{026DE1AA-3204-4B0A-AE25-C6C2649B9829}" type="presParOf" srcId="{ECB70ED9-6F69-4342-B011-D80F933255BC}" destId="{6BB282ED-71D9-452F-8173-1968A0DD62A8}" srcOrd="3" destOrd="0" presId="urn:microsoft.com/office/officeart/2018/2/layout/IconCircleList"/>
    <dgm:cxn modelId="{3A472037-4A84-426D-A83A-5592CC8F5B53}" type="presParOf" srcId="{7B0E2633-B4AC-4393-A723-1E7E2504942C}" destId="{F60EE2E8-4389-4A25-9724-9997355516C2}" srcOrd="1" destOrd="0" presId="urn:microsoft.com/office/officeart/2018/2/layout/IconCircleList"/>
    <dgm:cxn modelId="{C51DDAA5-6007-4BBC-81EF-F7B3C27C421D}" type="presParOf" srcId="{7B0E2633-B4AC-4393-A723-1E7E2504942C}" destId="{73B187E5-45F7-40D1-A1DF-4D77A6B983E3}" srcOrd="2" destOrd="0" presId="urn:microsoft.com/office/officeart/2018/2/layout/IconCircleList"/>
    <dgm:cxn modelId="{B1994A1E-E301-4D7F-88A2-A980622B403C}" type="presParOf" srcId="{73B187E5-45F7-40D1-A1DF-4D77A6B983E3}" destId="{69F4C43E-674F-4800-BF68-6407D8A06468}" srcOrd="0" destOrd="0" presId="urn:microsoft.com/office/officeart/2018/2/layout/IconCircleList"/>
    <dgm:cxn modelId="{7D663051-D11A-4EA3-985F-D59E407D07B1}" type="presParOf" srcId="{73B187E5-45F7-40D1-A1DF-4D77A6B983E3}" destId="{6DFAA395-71AD-4DFE-B27A-6C76DB2D213D}" srcOrd="1" destOrd="0" presId="urn:microsoft.com/office/officeart/2018/2/layout/IconCircleList"/>
    <dgm:cxn modelId="{A7985603-AF74-4A66-9D66-5438969AAC3E}" type="presParOf" srcId="{73B187E5-45F7-40D1-A1DF-4D77A6B983E3}" destId="{BB61E375-DEB9-4CE8-AE1C-E0155A8961B4}" srcOrd="2" destOrd="0" presId="urn:microsoft.com/office/officeart/2018/2/layout/IconCircleList"/>
    <dgm:cxn modelId="{D331D037-3F95-42D1-BBD0-4B92FC43C684}" type="presParOf" srcId="{73B187E5-45F7-40D1-A1DF-4D77A6B983E3}" destId="{1C7DC1C9-D36A-4CAE-A327-84F1852618E2}" srcOrd="3" destOrd="0" presId="urn:microsoft.com/office/officeart/2018/2/layout/IconCircleList"/>
    <dgm:cxn modelId="{B9767DFE-F07F-49FD-8E9C-460A13A4FCBE}" type="presParOf" srcId="{7B0E2633-B4AC-4393-A723-1E7E2504942C}" destId="{D52BD512-A18C-432E-BB8B-A1C65BDCB8DE}" srcOrd="3" destOrd="0" presId="urn:microsoft.com/office/officeart/2018/2/layout/IconCircleList"/>
    <dgm:cxn modelId="{137BBBE5-5089-4666-8917-C9DF559AB5D0}" type="presParOf" srcId="{7B0E2633-B4AC-4393-A723-1E7E2504942C}" destId="{EDA4CB7A-AE81-482A-B305-206DE6888D6F}" srcOrd="4" destOrd="0" presId="urn:microsoft.com/office/officeart/2018/2/layout/IconCircleList"/>
    <dgm:cxn modelId="{F2B83E56-8806-4593-B34A-5E9F07D1828F}" type="presParOf" srcId="{EDA4CB7A-AE81-482A-B305-206DE6888D6F}" destId="{665FEA8B-2749-4E52-9CB2-5EC9CC8D9922}" srcOrd="0" destOrd="0" presId="urn:microsoft.com/office/officeart/2018/2/layout/IconCircleList"/>
    <dgm:cxn modelId="{9A953954-EF74-4B88-8D31-2B2A0040195C}" type="presParOf" srcId="{EDA4CB7A-AE81-482A-B305-206DE6888D6F}" destId="{30798E89-4C94-44FF-A7AE-0347DC860AD2}" srcOrd="1" destOrd="0" presId="urn:microsoft.com/office/officeart/2018/2/layout/IconCircleList"/>
    <dgm:cxn modelId="{75E1187A-7E57-4CEF-A41C-77A58A450AC5}" type="presParOf" srcId="{EDA4CB7A-AE81-482A-B305-206DE6888D6F}" destId="{9DA27EA2-4A66-4D84-B3CC-16F23FB0A41B}" srcOrd="2" destOrd="0" presId="urn:microsoft.com/office/officeart/2018/2/layout/IconCircleList"/>
    <dgm:cxn modelId="{6A4485AC-E506-45AA-8653-BEFEDC2EFC5D}" type="presParOf" srcId="{EDA4CB7A-AE81-482A-B305-206DE6888D6F}" destId="{CD210B0E-F14B-4052-A71B-6A29B760FCFF}" srcOrd="3" destOrd="0" presId="urn:microsoft.com/office/officeart/2018/2/layout/IconCircleList"/>
    <dgm:cxn modelId="{91280BDF-992C-4042-B552-B57773767F74}" type="presParOf" srcId="{7B0E2633-B4AC-4393-A723-1E7E2504942C}" destId="{A627E625-75AF-495B-AF9C-D365BA951190}" srcOrd="5" destOrd="0" presId="urn:microsoft.com/office/officeart/2018/2/layout/IconCircleList"/>
    <dgm:cxn modelId="{DC8D4945-B0FD-425C-9E6E-90E4D0A8CEF4}" type="presParOf" srcId="{7B0E2633-B4AC-4393-A723-1E7E2504942C}" destId="{3D2F484E-A2FF-4FF3-A16A-80109B4597C7}" srcOrd="6" destOrd="0" presId="urn:microsoft.com/office/officeart/2018/2/layout/IconCircleList"/>
    <dgm:cxn modelId="{3F5AA9FA-4858-4E70-A1E1-80482CDDF523}" type="presParOf" srcId="{3D2F484E-A2FF-4FF3-A16A-80109B4597C7}" destId="{566E049B-29E6-4459-97C6-3CE54917E8DD}" srcOrd="0" destOrd="0" presId="urn:microsoft.com/office/officeart/2018/2/layout/IconCircleList"/>
    <dgm:cxn modelId="{A82EF08B-49EA-48CD-B41C-BC4777526DFD}" type="presParOf" srcId="{3D2F484E-A2FF-4FF3-A16A-80109B4597C7}" destId="{46D37518-B434-4C75-AFB3-88FD1FE08D01}" srcOrd="1" destOrd="0" presId="urn:microsoft.com/office/officeart/2018/2/layout/IconCircleList"/>
    <dgm:cxn modelId="{A4ADB380-BB72-4084-B9D1-ABC62D7DE7C3}" type="presParOf" srcId="{3D2F484E-A2FF-4FF3-A16A-80109B4597C7}" destId="{F7D8DEB5-CDDA-445E-AAEA-42C4ED32E319}" srcOrd="2" destOrd="0" presId="urn:microsoft.com/office/officeart/2018/2/layout/IconCircleList"/>
    <dgm:cxn modelId="{EA7225D2-3BBC-4D62-A46F-64771E7BFDB4}" type="presParOf" srcId="{3D2F484E-A2FF-4FF3-A16A-80109B4597C7}" destId="{08C7BCCC-7E10-4734-B060-368D08EC0C85}" srcOrd="3" destOrd="0" presId="urn:microsoft.com/office/officeart/2018/2/layout/IconCircleList"/>
    <dgm:cxn modelId="{BC5632D9-D7B7-478F-AC50-5537BBCF84C5}" type="presParOf" srcId="{7B0E2633-B4AC-4393-A723-1E7E2504942C}" destId="{551715B6-F010-41BB-ADAF-282DDC17833A}" srcOrd="7" destOrd="0" presId="urn:microsoft.com/office/officeart/2018/2/layout/IconCircleList"/>
    <dgm:cxn modelId="{0D690020-962C-4E1B-B9CF-7C56131F194F}" type="presParOf" srcId="{7B0E2633-B4AC-4393-A723-1E7E2504942C}" destId="{F5A8FF29-0F27-4C60-958E-25E1BFB483DA}" srcOrd="8" destOrd="0" presId="urn:microsoft.com/office/officeart/2018/2/layout/IconCircleList"/>
    <dgm:cxn modelId="{0C8003FE-5D2E-4D72-A43E-6F3FC7D233E5}" type="presParOf" srcId="{F5A8FF29-0F27-4C60-958E-25E1BFB483DA}" destId="{688A155B-BE27-4EE2-9384-038400F353FC}" srcOrd="0" destOrd="0" presId="urn:microsoft.com/office/officeart/2018/2/layout/IconCircleList"/>
    <dgm:cxn modelId="{A3A5FBE7-D43D-42CA-8307-BE1249AD0D2C}" type="presParOf" srcId="{F5A8FF29-0F27-4C60-958E-25E1BFB483DA}" destId="{6B61C515-7A94-4783-B36D-870DC82B2F2B}" srcOrd="1" destOrd="0" presId="urn:microsoft.com/office/officeart/2018/2/layout/IconCircleList"/>
    <dgm:cxn modelId="{3F8E7556-27C6-403E-9EE5-BF1C867F6522}" type="presParOf" srcId="{F5A8FF29-0F27-4C60-958E-25E1BFB483DA}" destId="{1456673C-5CC6-4292-AD21-CE3B8176EC37}" srcOrd="2" destOrd="0" presId="urn:microsoft.com/office/officeart/2018/2/layout/IconCircleList"/>
    <dgm:cxn modelId="{8AAA3F8A-0154-47A2-A89B-900D33855D8B}" type="presParOf" srcId="{F5A8FF29-0F27-4C60-958E-25E1BFB483DA}" destId="{27307468-8F8C-4E57-A619-68E2B6EC9DE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6799E7-C51D-4219-AE1E-C1D917E1758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23CE638-115C-4C1F-82A5-81689184C9FF}">
      <dgm:prSet phldrT="[Text]" custT="1"/>
      <dgm:spPr/>
      <dgm:t>
        <a:bodyPr/>
        <a:lstStyle/>
        <a:p>
          <a:r>
            <a:rPr lang="en-US" sz="2800" dirty="0"/>
            <a:t>Data</a:t>
          </a:r>
        </a:p>
      </dgm:t>
    </dgm:pt>
    <dgm:pt modelId="{90222321-EFD9-4AEC-8A51-C4C2BD559113}" type="parTrans" cxnId="{D9CABB59-4992-4C7E-A2BE-6185D4D80B87}">
      <dgm:prSet/>
      <dgm:spPr/>
      <dgm:t>
        <a:bodyPr/>
        <a:lstStyle/>
        <a:p>
          <a:endParaRPr lang="en-US" sz="2000"/>
        </a:p>
      </dgm:t>
    </dgm:pt>
    <dgm:pt modelId="{BEF09B31-DE10-4CA8-83E8-6F41769C6B55}" type="sibTrans" cxnId="{D9CABB59-4992-4C7E-A2BE-6185D4D80B87}">
      <dgm:prSet/>
      <dgm:spPr/>
      <dgm:t>
        <a:bodyPr/>
        <a:lstStyle/>
        <a:p>
          <a:endParaRPr lang="en-US" sz="2000"/>
        </a:p>
      </dgm:t>
    </dgm:pt>
    <dgm:pt modelId="{A2339244-0A77-480C-8C76-4E189BBE0210}">
      <dgm:prSet phldrT="[Text]" custT="1"/>
      <dgm:spPr/>
      <dgm:t>
        <a:bodyPr/>
        <a:lstStyle/>
        <a:p>
          <a:r>
            <a:rPr lang="en-US" sz="1200" dirty="0"/>
            <a:t>Identify &amp; Select the Dataset</a:t>
          </a:r>
        </a:p>
      </dgm:t>
    </dgm:pt>
    <dgm:pt modelId="{936AB010-FB79-4C75-A407-5668A698DF33}" type="parTrans" cxnId="{37917EE0-3B53-4C76-BB4E-9F0335C5C169}">
      <dgm:prSet/>
      <dgm:spPr/>
      <dgm:t>
        <a:bodyPr/>
        <a:lstStyle/>
        <a:p>
          <a:endParaRPr lang="en-US" sz="2000"/>
        </a:p>
      </dgm:t>
    </dgm:pt>
    <dgm:pt modelId="{FD227305-2007-4D6A-9BAD-EF572FA9C59E}" type="sibTrans" cxnId="{37917EE0-3B53-4C76-BB4E-9F0335C5C169}">
      <dgm:prSet/>
      <dgm:spPr/>
      <dgm:t>
        <a:bodyPr/>
        <a:lstStyle/>
        <a:p>
          <a:endParaRPr lang="en-US" sz="2000"/>
        </a:p>
      </dgm:t>
    </dgm:pt>
    <dgm:pt modelId="{376A9464-5ECD-4BDD-8F3D-ED69C7BD0D07}">
      <dgm:prSet phldrT="[Text]" custT="1"/>
      <dgm:spPr/>
      <dgm:t>
        <a:bodyPr/>
        <a:lstStyle/>
        <a:p>
          <a:r>
            <a:rPr lang="en-US" sz="2800" dirty="0"/>
            <a:t>Model</a:t>
          </a:r>
        </a:p>
      </dgm:t>
    </dgm:pt>
    <dgm:pt modelId="{5D432521-0BA0-4E29-A3A5-185453CA867A}" type="parTrans" cxnId="{A0678510-9CE2-4189-B291-847B1327A43C}">
      <dgm:prSet/>
      <dgm:spPr/>
      <dgm:t>
        <a:bodyPr/>
        <a:lstStyle/>
        <a:p>
          <a:endParaRPr lang="en-US" sz="2000"/>
        </a:p>
      </dgm:t>
    </dgm:pt>
    <dgm:pt modelId="{77322C66-C656-4745-B690-C99E336767BA}" type="sibTrans" cxnId="{A0678510-9CE2-4189-B291-847B1327A43C}">
      <dgm:prSet/>
      <dgm:spPr/>
      <dgm:t>
        <a:bodyPr/>
        <a:lstStyle/>
        <a:p>
          <a:endParaRPr lang="en-US" sz="2000"/>
        </a:p>
      </dgm:t>
    </dgm:pt>
    <dgm:pt modelId="{0415CD56-35E5-4C71-BB5E-4878D3D3360B}">
      <dgm:prSet phldrT="[Text]" custT="1"/>
      <dgm:spPr/>
      <dgm:t>
        <a:bodyPr/>
        <a:lstStyle/>
        <a:p>
          <a:r>
            <a:rPr lang="en-US" sz="1400" dirty="0"/>
            <a:t>Build the Random Forest Classification Model</a:t>
          </a:r>
        </a:p>
      </dgm:t>
    </dgm:pt>
    <dgm:pt modelId="{A02BEE51-462C-4DA9-8C51-54862CB514E0}" type="parTrans" cxnId="{272BB5E4-540E-4636-8D2A-BEEFF229C53E}">
      <dgm:prSet/>
      <dgm:spPr/>
      <dgm:t>
        <a:bodyPr/>
        <a:lstStyle/>
        <a:p>
          <a:endParaRPr lang="en-US" sz="2000"/>
        </a:p>
      </dgm:t>
    </dgm:pt>
    <dgm:pt modelId="{1DEB8210-AFD6-4EB4-8684-99DA7A8A3B28}" type="sibTrans" cxnId="{272BB5E4-540E-4636-8D2A-BEEFF229C53E}">
      <dgm:prSet/>
      <dgm:spPr/>
      <dgm:t>
        <a:bodyPr/>
        <a:lstStyle/>
        <a:p>
          <a:endParaRPr lang="en-US" sz="2000"/>
        </a:p>
      </dgm:t>
    </dgm:pt>
    <dgm:pt modelId="{56EACFBE-6947-404F-A77B-BBA211689EF6}">
      <dgm:prSet phldrT="[Text]" custT="1"/>
      <dgm:spPr/>
      <dgm:t>
        <a:bodyPr/>
        <a:lstStyle/>
        <a:p>
          <a:r>
            <a:rPr lang="en-US" sz="1400" dirty="0"/>
            <a:t>Train the model using our pre-processed data</a:t>
          </a:r>
        </a:p>
      </dgm:t>
    </dgm:pt>
    <dgm:pt modelId="{462D143A-9F36-40E3-BE4A-4656A4E85192}" type="parTrans" cxnId="{E5683D2D-8C9A-4583-887A-24E5C056E5F1}">
      <dgm:prSet/>
      <dgm:spPr/>
      <dgm:t>
        <a:bodyPr/>
        <a:lstStyle/>
        <a:p>
          <a:endParaRPr lang="en-US" sz="2000"/>
        </a:p>
      </dgm:t>
    </dgm:pt>
    <dgm:pt modelId="{1AD4B966-304E-40F2-A618-71AAB25F3349}" type="sibTrans" cxnId="{E5683D2D-8C9A-4583-887A-24E5C056E5F1}">
      <dgm:prSet/>
      <dgm:spPr/>
      <dgm:t>
        <a:bodyPr/>
        <a:lstStyle/>
        <a:p>
          <a:endParaRPr lang="en-US" sz="2000"/>
        </a:p>
      </dgm:t>
    </dgm:pt>
    <dgm:pt modelId="{BE9A7796-83BF-4F28-BB83-CA9A4E8DDF1E}">
      <dgm:prSet phldrT="[Text]" custT="1"/>
      <dgm:spPr/>
      <dgm:t>
        <a:bodyPr/>
        <a:lstStyle/>
        <a:p>
          <a:r>
            <a:rPr lang="en-US" sz="2800" dirty="0"/>
            <a:t>Visualize</a:t>
          </a:r>
        </a:p>
      </dgm:t>
    </dgm:pt>
    <dgm:pt modelId="{D6F6E1DC-823C-4464-813B-218E7D5817CF}" type="parTrans" cxnId="{635E76B9-09AA-4D94-BC7E-4684BF1C4B65}">
      <dgm:prSet/>
      <dgm:spPr/>
      <dgm:t>
        <a:bodyPr/>
        <a:lstStyle/>
        <a:p>
          <a:endParaRPr lang="en-US" sz="2000"/>
        </a:p>
      </dgm:t>
    </dgm:pt>
    <dgm:pt modelId="{5FFA4F98-71FF-450D-9D1D-B6365A36B568}" type="sibTrans" cxnId="{635E76B9-09AA-4D94-BC7E-4684BF1C4B65}">
      <dgm:prSet/>
      <dgm:spPr/>
      <dgm:t>
        <a:bodyPr/>
        <a:lstStyle/>
        <a:p>
          <a:endParaRPr lang="en-US" sz="2000"/>
        </a:p>
      </dgm:t>
    </dgm:pt>
    <dgm:pt modelId="{E29FBE3F-49E3-48BA-B990-DC71C500B6C7}">
      <dgm:prSet phldrT="[Text]" custT="1"/>
      <dgm:spPr/>
      <dgm:t>
        <a:bodyPr/>
        <a:lstStyle/>
        <a:p>
          <a:r>
            <a:rPr lang="en-US" sz="1400" dirty="0"/>
            <a:t>Publish to the web using Heroku app</a:t>
          </a:r>
        </a:p>
      </dgm:t>
    </dgm:pt>
    <dgm:pt modelId="{7ACB7B1E-820E-4567-9836-EA64650CCB21}" type="parTrans" cxnId="{C3A2E9C7-F318-4B41-B304-DD52E315EB15}">
      <dgm:prSet/>
      <dgm:spPr/>
      <dgm:t>
        <a:bodyPr/>
        <a:lstStyle/>
        <a:p>
          <a:endParaRPr lang="en-US" sz="2000"/>
        </a:p>
      </dgm:t>
    </dgm:pt>
    <dgm:pt modelId="{DBDFED0D-D576-4B1A-8ACE-815ADFC0EE28}" type="sibTrans" cxnId="{C3A2E9C7-F318-4B41-B304-DD52E315EB15}">
      <dgm:prSet/>
      <dgm:spPr/>
      <dgm:t>
        <a:bodyPr/>
        <a:lstStyle/>
        <a:p>
          <a:endParaRPr lang="en-US" sz="2000"/>
        </a:p>
      </dgm:t>
    </dgm:pt>
    <dgm:pt modelId="{8A3199B7-A9E6-4F9E-B01F-79AC5DBDE6AB}">
      <dgm:prSet phldrT="[Text]" custT="1"/>
      <dgm:spPr/>
      <dgm:t>
        <a:bodyPr/>
        <a:lstStyle/>
        <a:p>
          <a:r>
            <a:rPr lang="en-US" sz="1400" dirty="0"/>
            <a:t>Include the dashboard with our tool contain visualizations of the data</a:t>
          </a:r>
        </a:p>
      </dgm:t>
    </dgm:pt>
    <dgm:pt modelId="{9C94C08F-2485-4E5F-823A-48D046C1A9E4}" type="parTrans" cxnId="{E01F6E12-1B6D-4C7A-9B5E-2907251ABA32}">
      <dgm:prSet/>
      <dgm:spPr/>
      <dgm:t>
        <a:bodyPr/>
        <a:lstStyle/>
        <a:p>
          <a:endParaRPr lang="en-US" sz="2000"/>
        </a:p>
      </dgm:t>
    </dgm:pt>
    <dgm:pt modelId="{BA4B5D4A-C774-4E49-8564-AE0B1AA426E1}" type="sibTrans" cxnId="{E01F6E12-1B6D-4C7A-9B5E-2907251ABA32}">
      <dgm:prSet/>
      <dgm:spPr/>
      <dgm:t>
        <a:bodyPr/>
        <a:lstStyle/>
        <a:p>
          <a:endParaRPr lang="en-US" sz="2000"/>
        </a:p>
      </dgm:t>
    </dgm:pt>
    <dgm:pt modelId="{765DB668-81F6-4B9F-8EEC-007D27F54771}">
      <dgm:prSet phldrT="[Text]" custT="1"/>
      <dgm:spPr/>
      <dgm:t>
        <a:bodyPr/>
        <a:lstStyle/>
        <a:p>
          <a:r>
            <a:rPr lang="en-US" sz="1200" dirty="0"/>
            <a:t>Identify features to assemble the best predictive model </a:t>
          </a:r>
        </a:p>
      </dgm:t>
    </dgm:pt>
    <dgm:pt modelId="{529E0235-6B55-4A0A-8081-B496DF7737C1}" type="parTrans" cxnId="{12C3A029-153E-4C96-AEDD-0D99F37FEE35}">
      <dgm:prSet/>
      <dgm:spPr/>
      <dgm:t>
        <a:bodyPr/>
        <a:lstStyle/>
        <a:p>
          <a:endParaRPr lang="en-US" sz="2000"/>
        </a:p>
      </dgm:t>
    </dgm:pt>
    <dgm:pt modelId="{54B414BE-5B96-4E24-8CA3-ABDAE81D2BE5}" type="sibTrans" cxnId="{12C3A029-153E-4C96-AEDD-0D99F37FEE35}">
      <dgm:prSet/>
      <dgm:spPr/>
      <dgm:t>
        <a:bodyPr/>
        <a:lstStyle/>
        <a:p>
          <a:endParaRPr lang="en-US" sz="2000"/>
        </a:p>
      </dgm:t>
    </dgm:pt>
    <dgm:pt modelId="{9BE9077F-9FDE-4BD0-8CA3-C752EC5E3A95}">
      <dgm:prSet phldrT="[Text]" custT="1"/>
      <dgm:spPr/>
      <dgm:t>
        <a:bodyPr/>
        <a:lstStyle/>
        <a:p>
          <a:r>
            <a:rPr lang="en-US" sz="1400" dirty="0"/>
            <a:t>Use the model to predict salary ranges and/or salary level after entering required inputs</a:t>
          </a:r>
        </a:p>
      </dgm:t>
    </dgm:pt>
    <dgm:pt modelId="{C36AA1C3-0489-49CE-8FF1-3F4697541724}" type="parTrans" cxnId="{2990404C-DF75-4271-A820-165A83625095}">
      <dgm:prSet/>
      <dgm:spPr/>
      <dgm:t>
        <a:bodyPr/>
        <a:lstStyle/>
        <a:p>
          <a:endParaRPr lang="en-US" sz="2000"/>
        </a:p>
      </dgm:t>
    </dgm:pt>
    <dgm:pt modelId="{02505F74-3032-4A5D-882A-D6DD0DE34714}" type="sibTrans" cxnId="{2990404C-DF75-4271-A820-165A83625095}">
      <dgm:prSet/>
      <dgm:spPr/>
      <dgm:t>
        <a:bodyPr/>
        <a:lstStyle/>
        <a:p>
          <a:endParaRPr lang="en-US" sz="2000"/>
        </a:p>
      </dgm:t>
    </dgm:pt>
    <dgm:pt modelId="{D8E2D704-2244-48A4-9512-1320D03867FF}">
      <dgm:prSet phldrT="[Text]" custT="1"/>
      <dgm:spPr/>
      <dgm:t>
        <a:bodyPr/>
        <a:lstStyle/>
        <a:p>
          <a:r>
            <a:rPr lang="en-US" sz="1200" dirty="0"/>
            <a:t>Establish Objectives &amp; Assumptions</a:t>
          </a:r>
        </a:p>
      </dgm:t>
    </dgm:pt>
    <dgm:pt modelId="{22AB25D8-3882-4697-B506-0CB557015998}" type="parTrans" cxnId="{34D8A9E5-A952-467A-99CB-34F915ECD79B}">
      <dgm:prSet/>
      <dgm:spPr/>
      <dgm:t>
        <a:bodyPr/>
        <a:lstStyle/>
        <a:p>
          <a:endParaRPr lang="en-US" sz="2000"/>
        </a:p>
      </dgm:t>
    </dgm:pt>
    <dgm:pt modelId="{168A5EA5-E087-4071-84CD-8466E4DFE4E8}" type="sibTrans" cxnId="{34D8A9E5-A952-467A-99CB-34F915ECD79B}">
      <dgm:prSet/>
      <dgm:spPr/>
      <dgm:t>
        <a:bodyPr/>
        <a:lstStyle/>
        <a:p>
          <a:endParaRPr lang="en-US" sz="2000"/>
        </a:p>
      </dgm:t>
    </dgm:pt>
    <dgm:pt modelId="{9ECCA4AE-64DF-4B7B-BB5C-228AC662FD63}">
      <dgm:prSet phldrT="[Text]" custT="1"/>
      <dgm:spPr/>
      <dgm:t>
        <a:bodyPr/>
        <a:lstStyle/>
        <a:p>
          <a:r>
            <a:rPr lang="en-US" sz="1200" dirty="0"/>
            <a:t>Explore Features using Python, </a:t>
          </a:r>
          <a:r>
            <a:rPr lang="en-US" sz="1400" dirty="0"/>
            <a:t>Pandas</a:t>
          </a:r>
          <a:r>
            <a:rPr lang="en-US" sz="1200" dirty="0"/>
            <a:t> dataFrames</a:t>
          </a:r>
        </a:p>
      </dgm:t>
    </dgm:pt>
    <dgm:pt modelId="{62754ACD-FD64-4E1A-95C7-46599044B441}" type="parTrans" cxnId="{154C5279-1159-4B2E-B232-B93FF225EF95}">
      <dgm:prSet/>
      <dgm:spPr/>
      <dgm:t>
        <a:bodyPr/>
        <a:lstStyle/>
        <a:p>
          <a:endParaRPr lang="en-US" sz="2000"/>
        </a:p>
      </dgm:t>
    </dgm:pt>
    <dgm:pt modelId="{2B6E057C-C3BC-47B1-886D-9D7F5930470F}" type="sibTrans" cxnId="{154C5279-1159-4B2E-B232-B93FF225EF95}">
      <dgm:prSet/>
      <dgm:spPr/>
      <dgm:t>
        <a:bodyPr/>
        <a:lstStyle/>
        <a:p>
          <a:endParaRPr lang="en-US" sz="2000"/>
        </a:p>
      </dgm:t>
    </dgm:pt>
    <dgm:pt modelId="{7D2CCCE2-3E4D-4D5D-B1C6-3E136BA4B186}">
      <dgm:prSet phldrT="[Text]" custT="1"/>
      <dgm:spPr/>
      <dgm:t>
        <a:bodyPr/>
        <a:lstStyle/>
        <a:p>
          <a:r>
            <a:rPr lang="en-US" sz="1400" dirty="0"/>
            <a:t>Pre-process the Data for Supervised - Ensemble Learning</a:t>
          </a:r>
        </a:p>
      </dgm:t>
    </dgm:pt>
    <dgm:pt modelId="{B95F92D2-F832-4643-8D45-F6951DCD4CC9}" type="parTrans" cxnId="{63D9A12A-555D-4C83-9646-807213CC16C7}">
      <dgm:prSet/>
      <dgm:spPr/>
      <dgm:t>
        <a:bodyPr/>
        <a:lstStyle/>
        <a:p>
          <a:endParaRPr lang="en-US" sz="2000"/>
        </a:p>
      </dgm:t>
    </dgm:pt>
    <dgm:pt modelId="{FDECE4DD-614A-4BFE-BE23-9D66775EDA91}" type="sibTrans" cxnId="{63D9A12A-555D-4C83-9646-807213CC16C7}">
      <dgm:prSet/>
      <dgm:spPr/>
      <dgm:t>
        <a:bodyPr/>
        <a:lstStyle/>
        <a:p>
          <a:endParaRPr lang="en-US" sz="2000"/>
        </a:p>
      </dgm:t>
    </dgm:pt>
    <dgm:pt modelId="{F7F66C78-F65C-4A67-A0EC-7F3CCB5FE51A}">
      <dgm:prSet phldrT="[Text]" custT="1"/>
      <dgm:spPr/>
      <dgm:t>
        <a:bodyPr/>
        <a:lstStyle/>
        <a:p>
          <a:r>
            <a:rPr lang="en-US" sz="1400" dirty="0"/>
            <a:t>Evaluate the models’ performance</a:t>
          </a:r>
        </a:p>
      </dgm:t>
    </dgm:pt>
    <dgm:pt modelId="{E6B913A6-F29E-4350-B2A9-9153D19FCE8C}" type="parTrans" cxnId="{9928B5BA-FD8C-4984-8257-829FA3311CA1}">
      <dgm:prSet/>
      <dgm:spPr/>
      <dgm:t>
        <a:bodyPr/>
        <a:lstStyle/>
        <a:p>
          <a:endParaRPr lang="en-US" sz="2000"/>
        </a:p>
      </dgm:t>
    </dgm:pt>
    <dgm:pt modelId="{684DA7C2-588E-418E-80DF-11042C6C18DF}" type="sibTrans" cxnId="{9928B5BA-FD8C-4984-8257-829FA3311CA1}">
      <dgm:prSet/>
      <dgm:spPr/>
      <dgm:t>
        <a:bodyPr/>
        <a:lstStyle/>
        <a:p>
          <a:endParaRPr lang="en-US" sz="2000"/>
        </a:p>
      </dgm:t>
    </dgm:pt>
    <dgm:pt modelId="{52E24617-7390-4CB6-AF92-283C66934765}">
      <dgm:prSet phldrT="[Text]" custT="1"/>
      <dgm:spPr/>
      <dgm:t>
        <a:bodyPr/>
        <a:lstStyle/>
        <a:p>
          <a:r>
            <a:rPr lang="en-US" sz="1200" dirty="0"/>
            <a:t>Perform Data Cleaning</a:t>
          </a:r>
        </a:p>
      </dgm:t>
    </dgm:pt>
    <dgm:pt modelId="{6042BD41-4980-432E-864E-3DDA6ECA9EEC}" type="parTrans" cxnId="{B11193A8-C739-425A-9FE9-74050C54792C}">
      <dgm:prSet/>
      <dgm:spPr/>
      <dgm:t>
        <a:bodyPr/>
        <a:lstStyle/>
        <a:p>
          <a:endParaRPr lang="en-US" sz="2000"/>
        </a:p>
      </dgm:t>
    </dgm:pt>
    <dgm:pt modelId="{8745DA0D-FFC1-41C1-8BD5-3CEFF72AFA62}" type="sibTrans" cxnId="{B11193A8-C739-425A-9FE9-74050C54792C}">
      <dgm:prSet/>
      <dgm:spPr/>
      <dgm:t>
        <a:bodyPr/>
        <a:lstStyle/>
        <a:p>
          <a:endParaRPr lang="en-US" sz="2000"/>
        </a:p>
      </dgm:t>
    </dgm:pt>
    <dgm:pt modelId="{0B08C3A4-02F7-4FF8-A20E-CF4B456AC0F1}">
      <dgm:prSet phldrT="[Text]" custT="1"/>
      <dgm:spPr/>
      <dgm:t>
        <a:bodyPr/>
        <a:lstStyle/>
        <a:p>
          <a:r>
            <a:rPr lang="en-US" sz="1200" dirty="0"/>
            <a:t>Create visualization in Tableau or with Python plotting libraries such </a:t>
          </a:r>
          <a:r>
            <a:rPr lang="en-US" sz="1200" dirty="0" err="1"/>
            <a:t>MatPlot</a:t>
          </a:r>
          <a:r>
            <a:rPr lang="en-US" sz="1200" dirty="0"/>
            <a:t> from NumPy arrays</a:t>
          </a:r>
        </a:p>
      </dgm:t>
    </dgm:pt>
    <dgm:pt modelId="{0616FA94-D7F2-4292-A875-9C700EC14A70}" type="parTrans" cxnId="{F425F2B4-7D92-4A32-A0B9-7B10E8665E1A}">
      <dgm:prSet/>
      <dgm:spPr/>
      <dgm:t>
        <a:bodyPr/>
        <a:lstStyle/>
        <a:p>
          <a:endParaRPr lang="en-US" sz="2000"/>
        </a:p>
      </dgm:t>
    </dgm:pt>
    <dgm:pt modelId="{D01F026C-F902-4613-8071-E9A7BF674E5E}" type="sibTrans" cxnId="{F425F2B4-7D92-4A32-A0B9-7B10E8665E1A}">
      <dgm:prSet/>
      <dgm:spPr/>
      <dgm:t>
        <a:bodyPr/>
        <a:lstStyle/>
        <a:p>
          <a:endParaRPr lang="en-US" sz="2000"/>
        </a:p>
      </dgm:t>
    </dgm:pt>
    <dgm:pt modelId="{B9858FD1-9476-4BFD-975C-638CDA02FE52}">
      <dgm:prSet phldrT="[Text]" custT="1"/>
      <dgm:spPr/>
      <dgm:t>
        <a:bodyPr/>
        <a:lstStyle/>
        <a:p>
          <a:r>
            <a:rPr lang="en-US" sz="1400" dirty="0"/>
            <a:t>Export the Model from Python file</a:t>
          </a:r>
        </a:p>
      </dgm:t>
    </dgm:pt>
    <dgm:pt modelId="{8F554094-723A-4ECA-AA24-CE56BD4DF1B3}" type="parTrans" cxnId="{01DF90AA-11D8-4221-89FB-5B1A7AC0B18B}">
      <dgm:prSet/>
      <dgm:spPr/>
      <dgm:t>
        <a:bodyPr/>
        <a:lstStyle/>
        <a:p>
          <a:endParaRPr lang="en-US" sz="2000"/>
        </a:p>
      </dgm:t>
    </dgm:pt>
    <dgm:pt modelId="{CEFEA4EF-E9DB-408A-B761-56FA9237F339}" type="sibTrans" cxnId="{01DF90AA-11D8-4221-89FB-5B1A7AC0B18B}">
      <dgm:prSet/>
      <dgm:spPr/>
      <dgm:t>
        <a:bodyPr/>
        <a:lstStyle/>
        <a:p>
          <a:endParaRPr lang="en-US" sz="2000"/>
        </a:p>
      </dgm:t>
    </dgm:pt>
    <dgm:pt modelId="{B8FB5D83-E5A7-4817-901E-92DAC30D1F1A}">
      <dgm:prSet custT="1"/>
      <dgm:spPr/>
      <dgm:t>
        <a:bodyPr/>
        <a:lstStyle/>
        <a:p>
          <a:r>
            <a:rPr lang="en-US" sz="1400" dirty="0"/>
            <a:t>Create Config file (app.py) &amp; Import Model</a:t>
          </a:r>
        </a:p>
      </dgm:t>
    </dgm:pt>
    <dgm:pt modelId="{5DD77C5D-8B63-47BD-B3F4-065F71B59355}" type="parTrans" cxnId="{E62BC01B-5989-4461-AE9C-CADFC4ABBCA3}">
      <dgm:prSet/>
      <dgm:spPr/>
      <dgm:t>
        <a:bodyPr/>
        <a:lstStyle/>
        <a:p>
          <a:endParaRPr lang="en-US" sz="2000"/>
        </a:p>
      </dgm:t>
    </dgm:pt>
    <dgm:pt modelId="{E3F5F9A1-0664-445F-965E-EC55C1269C02}" type="sibTrans" cxnId="{E62BC01B-5989-4461-AE9C-CADFC4ABBCA3}">
      <dgm:prSet/>
      <dgm:spPr/>
      <dgm:t>
        <a:bodyPr/>
        <a:lstStyle/>
        <a:p>
          <a:endParaRPr lang="en-US" sz="2000"/>
        </a:p>
      </dgm:t>
    </dgm:pt>
    <dgm:pt modelId="{4A459E2E-EA01-4D92-A291-77B93167CB8A}">
      <dgm:prSet custT="1"/>
      <dgm:spPr/>
      <dgm:t>
        <a:bodyPr/>
        <a:lstStyle/>
        <a:p>
          <a:r>
            <a:rPr lang="en-US" sz="1400" dirty="0"/>
            <a:t>Write the function to deploy the cleaned dataset to the model to create the predictive tool</a:t>
          </a:r>
        </a:p>
      </dgm:t>
    </dgm:pt>
    <dgm:pt modelId="{E2538E14-F476-4184-865E-B692A8044D24}" type="parTrans" cxnId="{B6BFAFE2-9BDB-416D-A3A8-F683687ED8CD}">
      <dgm:prSet/>
      <dgm:spPr/>
      <dgm:t>
        <a:bodyPr/>
        <a:lstStyle/>
        <a:p>
          <a:endParaRPr lang="en-US" sz="2000"/>
        </a:p>
      </dgm:t>
    </dgm:pt>
    <dgm:pt modelId="{9B698747-A950-4F6D-8EAB-8121080B7779}" type="sibTrans" cxnId="{B6BFAFE2-9BDB-416D-A3A8-F683687ED8CD}">
      <dgm:prSet/>
      <dgm:spPr/>
      <dgm:t>
        <a:bodyPr/>
        <a:lstStyle/>
        <a:p>
          <a:endParaRPr lang="en-US" sz="2000"/>
        </a:p>
      </dgm:t>
    </dgm:pt>
    <dgm:pt modelId="{CB6592B1-A04A-4663-B0DA-1774CFFDBB91}" type="pres">
      <dgm:prSet presAssocID="{6D6799E7-C51D-4219-AE1E-C1D917E17581}" presName="linearFlow" presStyleCnt="0">
        <dgm:presLayoutVars>
          <dgm:dir/>
          <dgm:animLvl val="lvl"/>
          <dgm:resizeHandles val="exact"/>
        </dgm:presLayoutVars>
      </dgm:prSet>
      <dgm:spPr/>
    </dgm:pt>
    <dgm:pt modelId="{A730A204-A381-4459-ABE5-D1554EBB8EEB}" type="pres">
      <dgm:prSet presAssocID="{A23CE638-115C-4C1F-82A5-81689184C9FF}" presName="composite" presStyleCnt="0"/>
      <dgm:spPr/>
    </dgm:pt>
    <dgm:pt modelId="{334BCB27-941C-4282-A19D-56227907F053}" type="pres">
      <dgm:prSet presAssocID="{A23CE638-115C-4C1F-82A5-81689184C9FF}" presName="parentText" presStyleLbl="alignNode1" presStyleIdx="0" presStyleCnt="3">
        <dgm:presLayoutVars>
          <dgm:chMax val="1"/>
          <dgm:bulletEnabled val="1"/>
        </dgm:presLayoutVars>
      </dgm:prSet>
      <dgm:spPr/>
    </dgm:pt>
    <dgm:pt modelId="{E86B85B0-4393-4204-9A40-B948551BE59D}" type="pres">
      <dgm:prSet presAssocID="{A23CE638-115C-4C1F-82A5-81689184C9FF}" presName="descendantText" presStyleLbl="alignAcc1" presStyleIdx="0" presStyleCnt="3" custScaleY="131626">
        <dgm:presLayoutVars>
          <dgm:bulletEnabled val="1"/>
        </dgm:presLayoutVars>
      </dgm:prSet>
      <dgm:spPr/>
    </dgm:pt>
    <dgm:pt modelId="{3E62B102-09C6-4B69-83EB-33C787765EE6}" type="pres">
      <dgm:prSet presAssocID="{BEF09B31-DE10-4CA8-83E8-6F41769C6B55}" presName="sp" presStyleCnt="0"/>
      <dgm:spPr/>
    </dgm:pt>
    <dgm:pt modelId="{6C6DDD3C-AB49-4152-A9FD-FF24A01313DA}" type="pres">
      <dgm:prSet presAssocID="{376A9464-5ECD-4BDD-8F3D-ED69C7BD0D07}" presName="composite" presStyleCnt="0"/>
      <dgm:spPr/>
    </dgm:pt>
    <dgm:pt modelId="{FFA8D875-0EF3-4BF4-B9D0-60806FA0617F}" type="pres">
      <dgm:prSet presAssocID="{376A9464-5ECD-4BDD-8F3D-ED69C7BD0D07}" presName="parentText" presStyleLbl="alignNode1" presStyleIdx="1" presStyleCnt="3">
        <dgm:presLayoutVars>
          <dgm:chMax val="1"/>
          <dgm:bulletEnabled val="1"/>
        </dgm:presLayoutVars>
      </dgm:prSet>
      <dgm:spPr/>
    </dgm:pt>
    <dgm:pt modelId="{9D95BE10-951E-4A96-8AED-45EE6F513C7B}" type="pres">
      <dgm:prSet presAssocID="{376A9464-5ECD-4BDD-8F3D-ED69C7BD0D07}" presName="descendantText" presStyleLbl="alignAcc1" presStyleIdx="1" presStyleCnt="3" custScaleY="123697">
        <dgm:presLayoutVars>
          <dgm:bulletEnabled val="1"/>
        </dgm:presLayoutVars>
      </dgm:prSet>
      <dgm:spPr/>
    </dgm:pt>
    <dgm:pt modelId="{BE8ABED1-F658-415A-A269-56D961F8FBCB}" type="pres">
      <dgm:prSet presAssocID="{77322C66-C656-4745-B690-C99E336767BA}" presName="sp" presStyleCnt="0"/>
      <dgm:spPr/>
    </dgm:pt>
    <dgm:pt modelId="{11142D70-650D-4C40-842A-1314B51EEBBF}" type="pres">
      <dgm:prSet presAssocID="{BE9A7796-83BF-4F28-BB83-CA9A4E8DDF1E}" presName="composite" presStyleCnt="0"/>
      <dgm:spPr/>
    </dgm:pt>
    <dgm:pt modelId="{F9AA0C74-2E03-4330-9FAD-C0C5CF5D9986}" type="pres">
      <dgm:prSet presAssocID="{BE9A7796-83BF-4F28-BB83-CA9A4E8DDF1E}" presName="parentText" presStyleLbl="alignNode1" presStyleIdx="2" presStyleCnt="3">
        <dgm:presLayoutVars>
          <dgm:chMax val="1"/>
          <dgm:bulletEnabled val="1"/>
        </dgm:presLayoutVars>
      </dgm:prSet>
      <dgm:spPr/>
    </dgm:pt>
    <dgm:pt modelId="{AA8036CA-BB2E-4054-8694-AA0FA3383E43}" type="pres">
      <dgm:prSet presAssocID="{BE9A7796-83BF-4F28-BB83-CA9A4E8DDF1E}" presName="descendantText" presStyleLbl="alignAcc1" presStyleIdx="2" presStyleCnt="3" custScaleY="141164">
        <dgm:presLayoutVars>
          <dgm:bulletEnabled val="1"/>
        </dgm:presLayoutVars>
      </dgm:prSet>
      <dgm:spPr/>
    </dgm:pt>
  </dgm:ptLst>
  <dgm:cxnLst>
    <dgm:cxn modelId="{6F0D5700-7A0C-4326-BF41-82EDCAC0BC27}" type="presOf" srcId="{0B08C3A4-02F7-4FF8-A20E-CF4B456AC0F1}" destId="{E86B85B0-4393-4204-9A40-B948551BE59D}" srcOrd="0" destOrd="3" presId="urn:microsoft.com/office/officeart/2005/8/layout/chevron2"/>
    <dgm:cxn modelId="{673D8F08-678C-4770-910D-947DE0C31F9C}" type="presOf" srcId="{6D6799E7-C51D-4219-AE1E-C1D917E17581}" destId="{CB6592B1-A04A-4663-B0DA-1774CFFDBB91}" srcOrd="0" destOrd="0" presId="urn:microsoft.com/office/officeart/2005/8/layout/chevron2"/>
    <dgm:cxn modelId="{DB22190F-678D-4930-BEA4-DDD89FCE0CD6}" type="presOf" srcId="{B9858FD1-9476-4BFD-975C-638CDA02FE52}" destId="{AA8036CA-BB2E-4054-8694-AA0FA3383E43}" srcOrd="0" destOrd="0" presId="urn:microsoft.com/office/officeart/2005/8/layout/chevron2"/>
    <dgm:cxn modelId="{A0678510-9CE2-4189-B291-847B1327A43C}" srcId="{6D6799E7-C51D-4219-AE1E-C1D917E17581}" destId="{376A9464-5ECD-4BDD-8F3D-ED69C7BD0D07}" srcOrd="1" destOrd="0" parTransId="{5D432521-0BA0-4E29-A3A5-185453CA867A}" sibTransId="{77322C66-C656-4745-B690-C99E336767BA}"/>
    <dgm:cxn modelId="{E01F6E12-1B6D-4C7A-9B5E-2907251ABA32}" srcId="{BE9A7796-83BF-4F28-BB83-CA9A4E8DDF1E}" destId="{8A3199B7-A9E6-4F9E-B01F-79AC5DBDE6AB}" srcOrd="5" destOrd="0" parTransId="{9C94C08F-2485-4E5F-823A-48D046C1A9E4}" sibTransId="{BA4B5D4A-C774-4E49-8564-AE0B1AA426E1}"/>
    <dgm:cxn modelId="{9C8DC513-990E-4678-8EE7-7E9C5FC7A7A8}" type="presOf" srcId="{D8E2D704-2244-48A4-9512-1320D03867FF}" destId="{E86B85B0-4393-4204-9A40-B948551BE59D}" srcOrd="0" destOrd="1" presId="urn:microsoft.com/office/officeart/2005/8/layout/chevron2"/>
    <dgm:cxn modelId="{E62BC01B-5989-4461-AE9C-CADFC4ABBCA3}" srcId="{BE9A7796-83BF-4F28-BB83-CA9A4E8DDF1E}" destId="{B8FB5D83-E5A7-4817-901E-92DAC30D1F1A}" srcOrd="1" destOrd="0" parTransId="{5DD77C5D-8B63-47BD-B3F4-065F71B59355}" sibTransId="{E3F5F9A1-0664-445F-965E-EC55C1269C02}"/>
    <dgm:cxn modelId="{0FF1861D-74B2-436E-B8A5-A6741EFAB3E9}" type="presOf" srcId="{8A3199B7-A9E6-4F9E-B01F-79AC5DBDE6AB}" destId="{AA8036CA-BB2E-4054-8694-AA0FA3383E43}" srcOrd="0" destOrd="5" presId="urn:microsoft.com/office/officeart/2005/8/layout/chevron2"/>
    <dgm:cxn modelId="{12C3A029-153E-4C96-AEDD-0D99F37FEE35}" srcId="{A23CE638-115C-4C1F-82A5-81689184C9FF}" destId="{765DB668-81F6-4B9F-8EEC-007D27F54771}" srcOrd="5" destOrd="0" parTransId="{529E0235-6B55-4A0A-8081-B496DF7737C1}" sibTransId="{54B414BE-5B96-4E24-8CA3-ABDAE81D2BE5}"/>
    <dgm:cxn modelId="{63D9A12A-555D-4C83-9646-807213CC16C7}" srcId="{376A9464-5ECD-4BDD-8F3D-ED69C7BD0D07}" destId="{7D2CCCE2-3E4D-4D5D-B1C6-3E136BA4B186}" srcOrd="0" destOrd="0" parTransId="{B95F92D2-F832-4643-8D45-F6951DCD4CC9}" sibTransId="{FDECE4DD-614A-4BFE-BE23-9D66775EDA91}"/>
    <dgm:cxn modelId="{E5683D2D-8C9A-4583-887A-24E5C056E5F1}" srcId="{376A9464-5ECD-4BDD-8F3D-ED69C7BD0D07}" destId="{56EACFBE-6947-404F-A77B-BBA211689EF6}" srcOrd="2" destOrd="0" parTransId="{462D143A-9F36-40E3-BE4A-4656A4E85192}" sibTransId="{1AD4B966-304E-40F2-A618-71AAB25F3349}"/>
    <dgm:cxn modelId="{CE29AC2D-1E74-42E9-B24A-8B4F52E8D895}" type="presOf" srcId="{56EACFBE-6947-404F-A77B-BBA211689EF6}" destId="{9D95BE10-951E-4A96-8AED-45EE6F513C7B}" srcOrd="0" destOrd="2" presId="urn:microsoft.com/office/officeart/2005/8/layout/chevron2"/>
    <dgm:cxn modelId="{E9DAD835-D019-4685-9C7C-853D6BE6CD5F}" type="presOf" srcId="{52E24617-7390-4CB6-AF92-283C66934765}" destId="{E86B85B0-4393-4204-9A40-B948551BE59D}" srcOrd="0" destOrd="4" presId="urn:microsoft.com/office/officeart/2005/8/layout/chevron2"/>
    <dgm:cxn modelId="{A622733C-E35A-43DA-9E29-3E1A316F2BDA}" type="presOf" srcId="{9ECCA4AE-64DF-4B7B-BB5C-228AC662FD63}" destId="{E86B85B0-4393-4204-9A40-B948551BE59D}" srcOrd="0" destOrd="2" presId="urn:microsoft.com/office/officeart/2005/8/layout/chevron2"/>
    <dgm:cxn modelId="{08F5F75D-2414-491E-9E61-36AE1A27DCE9}" type="presOf" srcId="{765DB668-81F6-4B9F-8EEC-007D27F54771}" destId="{E86B85B0-4393-4204-9A40-B948551BE59D}" srcOrd="0" destOrd="5" presId="urn:microsoft.com/office/officeart/2005/8/layout/chevron2"/>
    <dgm:cxn modelId="{2990404C-DF75-4271-A820-165A83625095}" srcId="{BE9A7796-83BF-4F28-BB83-CA9A4E8DDF1E}" destId="{9BE9077F-9FDE-4BD0-8CA3-C752EC5E3A95}" srcOrd="4" destOrd="0" parTransId="{C36AA1C3-0489-49CE-8FF1-3F4697541724}" sibTransId="{02505F74-3032-4A5D-882A-D6DD0DE34714}"/>
    <dgm:cxn modelId="{154C5279-1159-4B2E-B232-B93FF225EF95}" srcId="{A23CE638-115C-4C1F-82A5-81689184C9FF}" destId="{9ECCA4AE-64DF-4B7B-BB5C-228AC662FD63}" srcOrd="2" destOrd="0" parTransId="{62754ACD-FD64-4E1A-95C7-46599044B441}" sibTransId="{2B6E057C-C3BC-47B1-886D-9D7F5930470F}"/>
    <dgm:cxn modelId="{D9CABB59-4992-4C7E-A2BE-6185D4D80B87}" srcId="{6D6799E7-C51D-4219-AE1E-C1D917E17581}" destId="{A23CE638-115C-4C1F-82A5-81689184C9FF}" srcOrd="0" destOrd="0" parTransId="{90222321-EFD9-4AEC-8A51-C4C2BD559113}" sibTransId="{BEF09B31-DE10-4CA8-83E8-6F41769C6B55}"/>
    <dgm:cxn modelId="{AE372182-1D02-4EA6-BFB4-2DD8B2B62897}" type="presOf" srcId="{376A9464-5ECD-4BDD-8F3D-ED69C7BD0D07}" destId="{FFA8D875-0EF3-4BF4-B9D0-60806FA0617F}" srcOrd="0" destOrd="0" presId="urn:microsoft.com/office/officeart/2005/8/layout/chevron2"/>
    <dgm:cxn modelId="{C2715788-755E-4AE1-AA42-347B7B218059}" type="presOf" srcId="{0415CD56-35E5-4C71-BB5E-4878D3D3360B}" destId="{9D95BE10-951E-4A96-8AED-45EE6F513C7B}" srcOrd="0" destOrd="1" presId="urn:microsoft.com/office/officeart/2005/8/layout/chevron2"/>
    <dgm:cxn modelId="{EEEF60A5-4EDA-445E-93AB-0D169637DCCC}" type="presOf" srcId="{7D2CCCE2-3E4D-4D5D-B1C6-3E136BA4B186}" destId="{9D95BE10-951E-4A96-8AED-45EE6F513C7B}" srcOrd="0" destOrd="0" presId="urn:microsoft.com/office/officeart/2005/8/layout/chevron2"/>
    <dgm:cxn modelId="{B11193A8-C739-425A-9FE9-74050C54792C}" srcId="{A23CE638-115C-4C1F-82A5-81689184C9FF}" destId="{52E24617-7390-4CB6-AF92-283C66934765}" srcOrd="4" destOrd="0" parTransId="{6042BD41-4980-432E-864E-3DDA6ECA9EEC}" sibTransId="{8745DA0D-FFC1-41C1-8BD5-3CEFF72AFA62}"/>
    <dgm:cxn modelId="{01DF90AA-11D8-4221-89FB-5B1A7AC0B18B}" srcId="{BE9A7796-83BF-4F28-BB83-CA9A4E8DDF1E}" destId="{B9858FD1-9476-4BFD-975C-638CDA02FE52}" srcOrd="0" destOrd="0" parTransId="{8F554094-723A-4ECA-AA24-CE56BD4DF1B3}" sibTransId="{CEFEA4EF-E9DB-408A-B761-56FA9237F339}"/>
    <dgm:cxn modelId="{F425F2B4-7D92-4A32-A0B9-7B10E8665E1A}" srcId="{A23CE638-115C-4C1F-82A5-81689184C9FF}" destId="{0B08C3A4-02F7-4FF8-A20E-CF4B456AC0F1}" srcOrd="3" destOrd="0" parTransId="{0616FA94-D7F2-4292-A875-9C700EC14A70}" sibTransId="{D01F026C-F902-4613-8071-E9A7BF674E5E}"/>
    <dgm:cxn modelId="{109510B9-077D-40F9-B941-9F467DC6CD57}" type="presOf" srcId="{A2339244-0A77-480C-8C76-4E189BBE0210}" destId="{E86B85B0-4393-4204-9A40-B948551BE59D}" srcOrd="0" destOrd="0" presId="urn:microsoft.com/office/officeart/2005/8/layout/chevron2"/>
    <dgm:cxn modelId="{635E76B9-09AA-4D94-BC7E-4684BF1C4B65}" srcId="{6D6799E7-C51D-4219-AE1E-C1D917E17581}" destId="{BE9A7796-83BF-4F28-BB83-CA9A4E8DDF1E}" srcOrd="2" destOrd="0" parTransId="{D6F6E1DC-823C-4464-813B-218E7D5817CF}" sibTransId="{5FFA4F98-71FF-450D-9D1D-B6365A36B568}"/>
    <dgm:cxn modelId="{9928B5BA-FD8C-4984-8257-829FA3311CA1}" srcId="{376A9464-5ECD-4BDD-8F3D-ED69C7BD0D07}" destId="{F7F66C78-F65C-4A67-A0EC-7F3CCB5FE51A}" srcOrd="3" destOrd="0" parTransId="{E6B913A6-F29E-4350-B2A9-9153D19FCE8C}" sibTransId="{684DA7C2-588E-418E-80DF-11042C6C18DF}"/>
    <dgm:cxn modelId="{AD400CBD-64E1-4C83-9EB9-443FD197D954}" type="presOf" srcId="{A23CE638-115C-4C1F-82A5-81689184C9FF}" destId="{334BCB27-941C-4282-A19D-56227907F053}" srcOrd="0" destOrd="0" presId="urn:microsoft.com/office/officeart/2005/8/layout/chevron2"/>
    <dgm:cxn modelId="{C3A2E9C7-F318-4B41-B304-DD52E315EB15}" srcId="{BE9A7796-83BF-4F28-BB83-CA9A4E8DDF1E}" destId="{E29FBE3F-49E3-48BA-B990-DC71C500B6C7}" srcOrd="3" destOrd="0" parTransId="{7ACB7B1E-820E-4567-9836-EA64650CCB21}" sibTransId="{DBDFED0D-D576-4B1A-8ACE-815ADFC0EE28}"/>
    <dgm:cxn modelId="{B1C32CC8-88AF-4BF6-B57C-D39E99694AF0}" type="presOf" srcId="{E29FBE3F-49E3-48BA-B990-DC71C500B6C7}" destId="{AA8036CA-BB2E-4054-8694-AA0FA3383E43}" srcOrd="0" destOrd="3" presId="urn:microsoft.com/office/officeart/2005/8/layout/chevron2"/>
    <dgm:cxn modelId="{0D0CF2DA-C21B-4241-BD91-1EF3C6350D75}" type="presOf" srcId="{BE9A7796-83BF-4F28-BB83-CA9A4E8DDF1E}" destId="{F9AA0C74-2E03-4330-9FAD-C0C5CF5D9986}" srcOrd="0" destOrd="0" presId="urn:microsoft.com/office/officeart/2005/8/layout/chevron2"/>
    <dgm:cxn modelId="{37917EE0-3B53-4C76-BB4E-9F0335C5C169}" srcId="{A23CE638-115C-4C1F-82A5-81689184C9FF}" destId="{A2339244-0A77-480C-8C76-4E189BBE0210}" srcOrd="0" destOrd="0" parTransId="{936AB010-FB79-4C75-A407-5668A698DF33}" sibTransId="{FD227305-2007-4D6A-9BAD-EF572FA9C59E}"/>
    <dgm:cxn modelId="{042823E1-986A-4EEF-B41B-BD9E7C11BE24}" type="presOf" srcId="{F7F66C78-F65C-4A67-A0EC-7F3CCB5FE51A}" destId="{9D95BE10-951E-4A96-8AED-45EE6F513C7B}" srcOrd="0" destOrd="3" presId="urn:microsoft.com/office/officeart/2005/8/layout/chevron2"/>
    <dgm:cxn modelId="{B6BFAFE2-9BDB-416D-A3A8-F683687ED8CD}" srcId="{BE9A7796-83BF-4F28-BB83-CA9A4E8DDF1E}" destId="{4A459E2E-EA01-4D92-A291-77B93167CB8A}" srcOrd="2" destOrd="0" parTransId="{E2538E14-F476-4184-865E-B692A8044D24}" sibTransId="{9B698747-A950-4F6D-8EAB-8121080B7779}"/>
    <dgm:cxn modelId="{593600E4-A32D-4084-846D-EDD522FBED2F}" type="presOf" srcId="{B8FB5D83-E5A7-4817-901E-92DAC30D1F1A}" destId="{AA8036CA-BB2E-4054-8694-AA0FA3383E43}" srcOrd="0" destOrd="1" presId="urn:microsoft.com/office/officeart/2005/8/layout/chevron2"/>
    <dgm:cxn modelId="{272BB5E4-540E-4636-8D2A-BEEFF229C53E}" srcId="{376A9464-5ECD-4BDD-8F3D-ED69C7BD0D07}" destId="{0415CD56-35E5-4C71-BB5E-4878D3D3360B}" srcOrd="1" destOrd="0" parTransId="{A02BEE51-462C-4DA9-8C51-54862CB514E0}" sibTransId="{1DEB8210-AFD6-4EB4-8684-99DA7A8A3B28}"/>
    <dgm:cxn modelId="{34D8A9E5-A952-467A-99CB-34F915ECD79B}" srcId="{A23CE638-115C-4C1F-82A5-81689184C9FF}" destId="{D8E2D704-2244-48A4-9512-1320D03867FF}" srcOrd="1" destOrd="0" parTransId="{22AB25D8-3882-4697-B506-0CB557015998}" sibTransId="{168A5EA5-E087-4071-84CD-8466E4DFE4E8}"/>
    <dgm:cxn modelId="{A90B24E9-6B41-412E-8D77-FD8BA01C58DF}" type="presOf" srcId="{4A459E2E-EA01-4D92-A291-77B93167CB8A}" destId="{AA8036CA-BB2E-4054-8694-AA0FA3383E43}" srcOrd="0" destOrd="2" presId="urn:microsoft.com/office/officeart/2005/8/layout/chevron2"/>
    <dgm:cxn modelId="{9302EFFB-9799-4726-B4F0-F4CDBF52C881}" type="presOf" srcId="{9BE9077F-9FDE-4BD0-8CA3-C752EC5E3A95}" destId="{AA8036CA-BB2E-4054-8694-AA0FA3383E43}" srcOrd="0" destOrd="4" presId="urn:microsoft.com/office/officeart/2005/8/layout/chevron2"/>
    <dgm:cxn modelId="{FA009654-0205-4957-BA81-1CA8664D2C3C}" type="presParOf" srcId="{CB6592B1-A04A-4663-B0DA-1774CFFDBB91}" destId="{A730A204-A381-4459-ABE5-D1554EBB8EEB}" srcOrd="0" destOrd="0" presId="urn:microsoft.com/office/officeart/2005/8/layout/chevron2"/>
    <dgm:cxn modelId="{4FE72F65-6E63-40A0-A5FF-2E7782A3A5D3}" type="presParOf" srcId="{A730A204-A381-4459-ABE5-D1554EBB8EEB}" destId="{334BCB27-941C-4282-A19D-56227907F053}" srcOrd="0" destOrd="0" presId="urn:microsoft.com/office/officeart/2005/8/layout/chevron2"/>
    <dgm:cxn modelId="{5D9A2451-190F-4161-B4CD-ECB86334B8E7}" type="presParOf" srcId="{A730A204-A381-4459-ABE5-D1554EBB8EEB}" destId="{E86B85B0-4393-4204-9A40-B948551BE59D}" srcOrd="1" destOrd="0" presId="urn:microsoft.com/office/officeart/2005/8/layout/chevron2"/>
    <dgm:cxn modelId="{AD39F55D-7C88-446D-8105-155EB3426A20}" type="presParOf" srcId="{CB6592B1-A04A-4663-B0DA-1774CFFDBB91}" destId="{3E62B102-09C6-4B69-83EB-33C787765EE6}" srcOrd="1" destOrd="0" presId="urn:microsoft.com/office/officeart/2005/8/layout/chevron2"/>
    <dgm:cxn modelId="{89EFEDBF-9FD4-49C9-8791-697F78DCFC0D}" type="presParOf" srcId="{CB6592B1-A04A-4663-B0DA-1774CFFDBB91}" destId="{6C6DDD3C-AB49-4152-A9FD-FF24A01313DA}" srcOrd="2" destOrd="0" presId="urn:microsoft.com/office/officeart/2005/8/layout/chevron2"/>
    <dgm:cxn modelId="{780C14A2-FD82-4FA2-9EF5-08437A5DBAAC}" type="presParOf" srcId="{6C6DDD3C-AB49-4152-A9FD-FF24A01313DA}" destId="{FFA8D875-0EF3-4BF4-B9D0-60806FA0617F}" srcOrd="0" destOrd="0" presId="urn:microsoft.com/office/officeart/2005/8/layout/chevron2"/>
    <dgm:cxn modelId="{555133DE-07CB-4727-85B6-A2353A81003B}" type="presParOf" srcId="{6C6DDD3C-AB49-4152-A9FD-FF24A01313DA}" destId="{9D95BE10-951E-4A96-8AED-45EE6F513C7B}" srcOrd="1" destOrd="0" presId="urn:microsoft.com/office/officeart/2005/8/layout/chevron2"/>
    <dgm:cxn modelId="{7154C449-DCEF-4201-AD6F-C0CD7D8C2156}" type="presParOf" srcId="{CB6592B1-A04A-4663-B0DA-1774CFFDBB91}" destId="{BE8ABED1-F658-415A-A269-56D961F8FBCB}" srcOrd="3" destOrd="0" presId="urn:microsoft.com/office/officeart/2005/8/layout/chevron2"/>
    <dgm:cxn modelId="{71DEDDAA-2C40-4B6C-8FEC-7C18901C0DBA}" type="presParOf" srcId="{CB6592B1-A04A-4663-B0DA-1774CFFDBB91}" destId="{11142D70-650D-4C40-842A-1314B51EEBBF}" srcOrd="4" destOrd="0" presId="urn:microsoft.com/office/officeart/2005/8/layout/chevron2"/>
    <dgm:cxn modelId="{602CD181-42A5-40A5-ACF2-746C088E4892}" type="presParOf" srcId="{11142D70-650D-4C40-842A-1314B51EEBBF}" destId="{F9AA0C74-2E03-4330-9FAD-C0C5CF5D9986}" srcOrd="0" destOrd="0" presId="urn:microsoft.com/office/officeart/2005/8/layout/chevron2"/>
    <dgm:cxn modelId="{E38A7A68-2741-44C1-9683-F5FBCB41E36D}" type="presParOf" srcId="{11142D70-650D-4C40-842A-1314B51EEBBF}" destId="{AA8036CA-BB2E-4054-8694-AA0FA3383E4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custT="1"/>
      <dgm:spPr/>
      <dgm:t>
        <a:bodyPr/>
        <a:lstStyle/>
        <a:p>
          <a:r>
            <a:rPr lang="en-US" sz="1600" dirty="0"/>
            <a:t>1.  Identify &amp; Reduce noisy data:</a:t>
          </a:r>
        </a:p>
        <a:p>
          <a:r>
            <a:rPr lang="en-US" sz="1400" dirty="0"/>
            <a:t>	Use Pandas DataFrames to evaluate </a:t>
          </a:r>
          <a:r>
            <a:rPr lang="en-US" sz="1400" dirty="0">
              <a:latin typeface="+mj-lt"/>
            </a:rPr>
            <a:t>data</a:t>
          </a:r>
          <a:r>
            <a:rPr lang="en-US" sz="1400" dirty="0"/>
            <a:t> for usable variables</a:t>
          </a:r>
        </a:p>
        <a:p>
          <a:r>
            <a:rPr lang="en-US" sz="1400" dirty="0"/>
            <a:t>	Split &amp; Transform Variables such as Location &amp; TimeStamp</a:t>
          </a:r>
        </a:p>
        <a:p>
          <a:r>
            <a:rPr lang="en-US" sz="1400" dirty="0"/>
            <a:t>	Perform Outliers Analysis &amp; Visualize with MatPlotLib tools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custT="1"/>
      <dgm:spPr/>
      <dgm:t>
        <a:bodyPr/>
        <a:lstStyle/>
        <a:p>
          <a:r>
            <a:rPr lang="en-US" sz="1600" dirty="0"/>
            <a:t>2.  Locate and Remove Missing data</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3DAC7CAC-E47F-4E03-9963-A2FF59E92ADF}">
      <dgm:prSet custT="1"/>
      <dgm:spPr/>
      <dgm:t>
        <a:bodyPr/>
        <a:lstStyle/>
        <a:p>
          <a:r>
            <a:rPr lang="en-US" sz="1600" dirty="0"/>
            <a:t>3. Identify and Correct Ambiguous Data</a:t>
          </a:r>
        </a:p>
      </dgm:t>
    </dgm:pt>
    <dgm:pt modelId="{B67262D4-81CC-4E7F-B970-A0F2AB0B0104}" type="parTrans" cxnId="{4A861638-F90C-4D42-B64A-095274B3A0B4}">
      <dgm:prSet/>
      <dgm:spPr/>
      <dgm:t>
        <a:bodyPr/>
        <a:lstStyle/>
        <a:p>
          <a:endParaRPr lang="en-US"/>
        </a:p>
      </dgm:t>
    </dgm:pt>
    <dgm:pt modelId="{AF37ABDC-6B72-40C9-B603-86D04B0D3588}" type="sibTrans" cxnId="{4A861638-F90C-4D42-B64A-095274B3A0B4}">
      <dgm:prSet/>
      <dgm:spPr/>
      <dgm:t>
        <a:bodyPr/>
        <a:lstStyle/>
        <a:p>
          <a:endParaRPr lang="en-US"/>
        </a:p>
      </dgm:t>
    </dgm:pt>
    <dgm:pt modelId="{FAF8F753-C8B7-4BDC-B12E-8306F9B160BF}">
      <dgm:prSet custT="1"/>
      <dgm:spPr/>
      <dgm:t>
        <a:bodyPr/>
        <a:lstStyle/>
        <a:p>
          <a:pPr marL="0" lvl="0" defTabSz="533400">
            <a:lnSpc>
              <a:spcPct val="90000"/>
            </a:lnSpc>
            <a:spcBef>
              <a:spcPct val="0"/>
            </a:spcBef>
            <a:spcAft>
              <a:spcPct val="35000"/>
            </a:spcAft>
            <a:buNone/>
          </a:pPr>
          <a:r>
            <a:rPr lang="en-US" sz="1600" dirty="0"/>
            <a:t>4. Load Dependencies to complete analysis </a:t>
          </a:r>
        </a:p>
        <a:p>
          <a:pPr marL="0" lvl="0" defTabSz="533400">
            <a:lnSpc>
              <a:spcPct val="90000"/>
            </a:lnSpc>
            <a:spcBef>
              <a:spcPct val="0"/>
            </a:spcBef>
            <a:spcAft>
              <a:spcPct val="35000"/>
            </a:spcAft>
            <a:buNone/>
          </a:pPr>
          <a:r>
            <a:rPr lang="en-US" sz="1200" dirty="0"/>
            <a:t>	from datetime import datetime</a:t>
          </a:r>
        </a:p>
        <a:p>
          <a:pPr marL="0" lvl="0" defTabSz="533400">
            <a:lnSpc>
              <a:spcPct val="90000"/>
            </a:lnSpc>
            <a:spcBef>
              <a:spcPct val="0"/>
            </a:spcBef>
            <a:spcAft>
              <a:spcPct val="35000"/>
            </a:spcAft>
            <a:buNone/>
          </a:pPr>
          <a:r>
            <a:rPr lang="en-US" sz="1200" dirty="0"/>
            <a:t>	from sklearn.linear_model import LinearRegression</a:t>
          </a:r>
        </a:p>
        <a:p>
          <a:pPr marL="0" lvl="0" defTabSz="533400">
            <a:lnSpc>
              <a:spcPct val="90000"/>
            </a:lnSpc>
            <a:spcBef>
              <a:spcPct val="0"/>
            </a:spcBef>
            <a:spcAft>
              <a:spcPct val="35000"/>
            </a:spcAft>
            <a:buNone/>
          </a:pPr>
          <a:r>
            <a:rPr lang="en-US" sz="1200" dirty="0"/>
            <a:t>	from sklearn.preprocessing import OneHotEncoder</a:t>
          </a:r>
        </a:p>
        <a:p>
          <a:pPr marL="0" lvl="0" defTabSz="533400">
            <a:lnSpc>
              <a:spcPct val="90000"/>
            </a:lnSpc>
            <a:spcBef>
              <a:spcPct val="0"/>
            </a:spcBef>
            <a:spcAft>
              <a:spcPct val="35000"/>
            </a:spcAft>
            <a:buNone/>
          </a:pPr>
          <a:r>
            <a:rPr lang="en-US" sz="1200" dirty="0"/>
            <a:t>	from scipy import stats</a:t>
          </a:r>
        </a:p>
      </dgm:t>
    </dgm:pt>
    <dgm:pt modelId="{FEFBDE71-F7AF-40B0-AC35-A45C12B032AC}" type="sibTrans" cxnId="{76F5CE11-4A9E-4C20-ABA6-ABC82511ED5D}">
      <dgm:prSet/>
      <dgm:spPr/>
      <dgm:t>
        <a:bodyPr/>
        <a:lstStyle/>
        <a:p>
          <a:endParaRPr lang="en-US"/>
        </a:p>
      </dgm:t>
    </dgm:pt>
    <dgm:pt modelId="{7F9EB438-2CE0-43D1-8CA7-078A24D8E231}" type="parTrans" cxnId="{76F5CE11-4A9E-4C20-ABA6-ABC82511ED5D}">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4" custLinFactY="-1458" custLinFactNeighborY="-100000">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4" custLinFactY="21" custLinFactNeighborY="100000">
        <dgm:presLayoutVars>
          <dgm:chMax val="0"/>
          <dgm:bulletEnabled val="1"/>
        </dgm:presLayoutVars>
      </dgm:prSet>
      <dgm:spPr/>
    </dgm:pt>
    <dgm:pt modelId="{D25A8DAE-9B01-4551-8DCC-4375830E0A18}" type="pres">
      <dgm:prSet presAssocID="{C71B4A95-7111-4559-9948-EB0BDF3C821F}" presName="spacer" presStyleCnt="0"/>
      <dgm:spPr/>
    </dgm:pt>
    <dgm:pt modelId="{73B05FCA-DA1D-4153-843D-22E9BED594FD}" type="pres">
      <dgm:prSet presAssocID="{3DAC7CAC-E47F-4E03-9963-A2FF59E92ADF}" presName="parentText" presStyleLbl="node1" presStyleIdx="2" presStyleCnt="4">
        <dgm:presLayoutVars>
          <dgm:chMax val="0"/>
          <dgm:bulletEnabled val="1"/>
        </dgm:presLayoutVars>
      </dgm:prSet>
      <dgm:spPr/>
    </dgm:pt>
    <dgm:pt modelId="{ADD8F917-4733-42B4-9B67-16BCB50790E4}" type="pres">
      <dgm:prSet presAssocID="{AF37ABDC-6B72-40C9-B603-86D04B0D3588}" presName="spacer" presStyleCnt="0"/>
      <dgm:spPr/>
    </dgm:pt>
    <dgm:pt modelId="{A94C7F11-A2C6-4AFC-99B1-9CEA4D42C317}" type="pres">
      <dgm:prSet presAssocID="{FAF8F753-C8B7-4BDC-B12E-8306F9B160BF}" presName="parentText" presStyleLbl="node1" presStyleIdx="3" presStyleCnt="4" custLinFactNeighborX="1128" custLinFactNeighborY="4887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4A861638-F90C-4D42-B64A-095274B3A0B4}" srcId="{FB94DED1-FF00-4A8B-8857-50E2D2931655}" destId="{3DAC7CAC-E47F-4E03-9963-A2FF59E92ADF}" srcOrd="2" destOrd="0" parTransId="{B67262D4-81CC-4E7F-B970-A0F2AB0B0104}" sibTransId="{AF37ABDC-6B72-40C9-B603-86D04B0D3588}"/>
    <dgm:cxn modelId="{95B1677B-776D-4F8B-A39E-7BB17A87A290}" type="presOf" srcId="{3DAC7CAC-E47F-4E03-9963-A2FF59E92ADF}" destId="{73B05FCA-DA1D-4153-843D-22E9BED594FD}"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97127AF9-A443-49CC-82DE-EF92B0ADD97B}" type="presParOf" srcId="{86E1E476-5A4B-4949-9187-F15D14924F1C}" destId="{73B05FCA-DA1D-4153-843D-22E9BED594FD}" srcOrd="4" destOrd="0" presId="urn:microsoft.com/office/officeart/2005/8/layout/vList2"/>
    <dgm:cxn modelId="{0E9A4312-EBE9-44AB-BB46-89B93FD1BC4D}" type="presParOf" srcId="{86E1E476-5A4B-4949-9187-F15D14924F1C}" destId="{ADD8F917-4733-42B4-9B67-16BCB50790E4}"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Our goal is to deploy a machine learning model that can be used to predict salaries for data scientists and STEM professionals.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Linear regression seemed to be best model to choose with a continuous variable like salary.</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C3220BE6-3D76-40A0-B461-B9A820B49C6B}">
      <dgm:prSet/>
      <dgm:spPr/>
      <dgm:t>
        <a:bodyPr/>
        <a:lstStyle/>
        <a:p>
          <a:r>
            <a:rPr lang="en-US" dirty="0"/>
            <a:t>With our cleaned and pre-processed data, we divided the data into training and testing sets and then train and test our model</a:t>
          </a:r>
        </a:p>
      </dgm:t>
    </dgm:pt>
    <dgm:pt modelId="{165B0921-6E9F-41E2-9353-8BB491A484D6}" type="parTrans" cxnId="{AB1C2085-89E0-4663-8ED4-DA70B6F15CA9}">
      <dgm:prSet/>
      <dgm:spPr/>
      <dgm:t>
        <a:bodyPr/>
        <a:lstStyle/>
        <a:p>
          <a:endParaRPr lang="en-US" sz="2400"/>
        </a:p>
      </dgm:t>
    </dgm:pt>
    <dgm:pt modelId="{16B7ECBD-B04D-48EA-9D2C-74115F77A5FE}" type="sibTrans" cxnId="{AB1C2085-89E0-4663-8ED4-DA70B6F15CA9}">
      <dgm:prSet/>
      <dgm:spPr/>
      <dgm:t>
        <a:bodyPr/>
        <a:lstStyle/>
        <a:p>
          <a:endParaRPr lang="en-US"/>
        </a:p>
      </dgm:t>
    </dgm:pt>
    <dgm:pt modelId="{7AC02F9D-69F0-4690-81D8-12D4696631CD}">
      <dgm:prSet/>
      <dgm:spPr/>
      <dgm:t>
        <a:bodyPr/>
        <a:lstStyle/>
        <a:p>
          <a:r>
            <a:rPr lang="en-US" dirty="0"/>
            <a:t>The salary prediction by years of service example in Module 17.2.3 was the starting point for our coding</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We explored which features were the best predictors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5">
        <dgm:presLayoutVars>
          <dgm:chMax val="0"/>
          <dgm:bulletEnabled val="1"/>
        </dgm:presLayoutVars>
      </dgm:prSet>
      <dgm:spPr/>
    </dgm:pt>
    <dgm:pt modelId="{3CE0E4C4-E527-4D23-A38B-102606AC433B}" type="pres">
      <dgm:prSet presAssocID="{A9CB7404-F0FA-486F-9BAE-E7C4CA958A66}" presName="spacer" presStyleCnt="0"/>
      <dgm:spPr/>
    </dgm:pt>
    <dgm:pt modelId="{31C43D22-A48B-45E5-87FF-CE4EA1012698}" type="pres">
      <dgm:prSet presAssocID="{C3220BE6-3D76-40A0-B461-B9A820B49C6B}" presName="parentText" presStyleLbl="node1" presStyleIdx="2" presStyleCnt="5">
        <dgm:presLayoutVars>
          <dgm:chMax val="0"/>
          <dgm:bulletEnabled val="1"/>
        </dgm:presLayoutVars>
      </dgm:prSet>
      <dgm:spPr/>
    </dgm:pt>
    <dgm:pt modelId="{E608C26F-25ED-4595-AB28-7A2D9A56BC13}" type="pres">
      <dgm:prSet presAssocID="{16B7ECBD-B04D-48EA-9D2C-74115F77A5FE}" presName="spacer" presStyleCnt="0"/>
      <dgm:spPr/>
    </dgm:pt>
    <dgm:pt modelId="{0E7500DA-2D7C-4CEA-8C67-8938B1028F59}" type="pres">
      <dgm:prSet presAssocID="{7AC02F9D-69F0-4690-81D8-12D4696631CD}" presName="parentText" presStyleLbl="node1" presStyleIdx="3"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4" presStyleCnt="5">
        <dgm:presLayoutVars>
          <dgm:chMax val="0"/>
          <dgm:bulletEnabled val="1"/>
        </dgm:presLayoutVars>
      </dgm:prSet>
      <dgm:spPr/>
    </dgm:pt>
  </dgm:ptLst>
  <dgm:cxnLst>
    <dgm:cxn modelId="{4940651C-BBC0-438B-9138-2F3BAD7F99DA}" type="presOf" srcId="{B49A6FAD-88F8-4AD8-B60A-4A4BD78BA031}" destId="{F5DB8E21-B6D7-4751-9A6F-03D1DB1838AF}" srcOrd="0" destOrd="0" presId="urn:microsoft.com/office/officeart/2005/8/layout/vList2"/>
    <dgm:cxn modelId="{0B3DB51D-292E-431F-BBBD-F4307032AE5D}" type="presOf" srcId="{B1770208-C1DC-4F0C-ACD8-F1C59A8273B5}" destId="{C2FB5C93-569C-42F5-B4F1-84BC6BECD8E4}" srcOrd="0" destOrd="0" presId="urn:microsoft.com/office/officeart/2005/8/layout/vList2"/>
    <dgm:cxn modelId="{4ED56468-1E43-4B05-9030-AF42BBA62237}" type="presOf" srcId="{C3220BE6-3D76-40A0-B461-B9A820B49C6B}" destId="{31C43D22-A48B-45E5-87FF-CE4EA1012698}" srcOrd="0" destOrd="0" presId="urn:microsoft.com/office/officeart/2005/8/layout/vList2"/>
    <dgm:cxn modelId="{D1B6AE6A-4D7F-49D9-868B-82FBC9B3130F}" srcId="{0E328103-1466-442E-9FA8-18F70B82D5C8}" destId="{B49A6FAD-88F8-4AD8-B60A-4A4BD78BA031}" srcOrd="1" destOrd="0" parTransId="{E072462B-963F-469E-83DA-9F2D333A9F43}" sibTransId="{A9CB7404-F0FA-486F-9BAE-E7C4CA958A66}"/>
    <dgm:cxn modelId="{77DFA282-AF8B-4CA5-9C97-557803D856A8}" type="presOf" srcId="{0E328103-1466-442E-9FA8-18F70B82D5C8}" destId="{3DC4DF6B-7E1C-4430-B05A-9B2D31D1B3AB}" srcOrd="0" destOrd="0" presId="urn:microsoft.com/office/officeart/2005/8/layout/vList2"/>
    <dgm:cxn modelId="{AB1C2085-89E0-4663-8ED4-DA70B6F15CA9}" srcId="{0E328103-1466-442E-9FA8-18F70B82D5C8}" destId="{C3220BE6-3D76-40A0-B461-B9A820B49C6B}" srcOrd="2" destOrd="0" parTransId="{165B0921-6E9F-41E2-9353-8BB491A484D6}" sibTransId="{16B7ECBD-B04D-48EA-9D2C-74115F77A5FE}"/>
    <dgm:cxn modelId="{C832AF91-FE79-410B-9B6C-49B1A40487AD}" type="presOf" srcId="{4423D4E5-59D2-4A02-AEB7-10F4EB016403}" destId="{C7C5C593-DC7C-4925-A901-63827404F120}"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3BAC8BCC-0E5E-4724-B491-DF29B4424BFC}" srcId="{0E328103-1466-442E-9FA8-18F70B82D5C8}" destId="{7AC02F9D-69F0-4690-81D8-12D4696631CD}" srcOrd="3" destOrd="0" parTransId="{AA3533D0-4C82-47FD-B458-80FFE8B92BC1}" sibTransId="{4A344340-22ED-47DD-8029-EC5071448666}"/>
    <dgm:cxn modelId="{371ABACC-6038-4FB9-B320-88B92861CE3E}" srcId="{0E328103-1466-442E-9FA8-18F70B82D5C8}" destId="{4423D4E5-59D2-4A02-AEB7-10F4EB016403}" srcOrd="4" destOrd="0" parTransId="{BA232D2D-E6EB-4E33-956A-DA8F9DA9F1DB}" sibTransId="{972708C4-1D20-42A5-A226-BA69944A6EB5}"/>
    <dgm:cxn modelId="{CC5303D5-DD32-4371-AE6B-0B49ACCF407B}" type="presOf" srcId="{7AC02F9D-69F0-4690-81D8-12D4696631CD}" destId="{0E7500DA-2D7C-4CEA-8C67-8938B1028F59}" srcOrd="0" destOrd="0" presId="urn:microsoft.com/office/officeart/2005/8/layout/vList2"/>
    <dgm:cxn modelId="{6187A3E6-45D4-4306-BFC4-35EFD20ECBD0}" type="presParOf" srcId="{3DC4DF6B-7E1C-4430-B05A-9B2D31D1B3AB}" destId="{C2FB5C93-569C-42F5-B4F1-84BC6BECD8E4}" srcOrd="0" destOrd="0" presId="urn:microsoft.com/office/officeart/2005/8/layout/vList2"/>
    <dgm:cxn modelId="{0FEF4354-A078-4F9F-8F3D-B973C03805EA}" type="presParOf" srcId="{3DC4DF6B-7E1C-4430-B05A-9B2D31D1B3AB}" destId="{34AC14A5-73A5-4DB0-9904-5BA66B1FA571}" srcOrd="1" destOrd="0" presId="urn:microsoft.com/office/officeart/2005/8/layout/vList2"/>
    <dgm:cxn modelId="{2C284648-4AEA-42D5-BB61-EACF598EF146}" type="presParOf" srcId="{3DC4DF6B-7E1C-4430-B05A-9B2D31D1B3AB}" destId="{F5DB8E21-B6D7-4751-9A6F-03D1DB1838AF}" srcOrd="2" destOrd="0" presId="urn:microsoft.com/office/officeart/2005/8/layout/vList2"/>
    <dgm:cxn modelId="{43B49E3F-5223-4A81-8144-D363743FF3E2}" type="presParOf" srcId="{3DC4DF6B-7E1C-4430-B05A-9B2D31D1B3AB}" destId="{3CE0E4C4-E527-4D23-A38B-102606AC433B}" srcOrd="3" destOrd="0" presId="urn:microsoft.com/office/officeart/2005/8/layout/vList2"/>
    <dgm:cxn modelId="{868122F6-8B3A-4DF1-B2A2-45126D8F431F}" type="presParOf" srcId="{3DC4DF6B-7E1C-4430-B05A-9B2D31D1B3AB}" destId="{31C43D22-A48B-45E5-87FF-CE4EA1012698}" srcOrd="4" destOrd="0" presId="urn:microsoft.com/office/officeart/2005/8/layout/vList2"/>
    <dgm:cxn modelId="{7F4A15E1-3014-4EF2-9AEE-DD583FBF4BA3}" type="presParOf" srcId="{3DC4DF6B-7E1C-4430-B05A-9B2D31D1B3AB}" destId="{E608C26F-25ED-4595-AB28-7A2D9A56BC13}" srcOrd="5" destOrd="0" presId="urn:microsoft.com/office/officeart/2005/8/layout/vList2"/>
    <dgm:cxn modelId="{D7C4AEE6-518C-4F7E-AA5C-E1D824548523}" type="presParOf" srcId="{3DC4DF6B-7E1C-4430-B05A-9B2D31D1B3AB}" destId="{0E7500DA-2D7C-4CEA-8C67-8938B1028F59}" srcOrd="6" destOrd="0" presId="urn:microsoft.com/office/officeart/2005/8/layout/vList2"/>
    <dgm:cxn modelId="{D22FDCA0-AFBA-4901-80AD-631F1DAE5CE6}" type="presParOf" srcId="{3DC4DF6B-7E1C-4430-B05A-9B2D31D1B3AB}" destId="{666E987F-21F0-4E0F-905F-EC8953BA1B6F}" srcOrd="7" destOrd="0" presId="urn:microsoft.com/office/officeart/2005/8/layout/vList2"/>
    <dgm:cxn modelId="{E5D1CE04-4202-4753-A7DB-CF07D4714F95}" type="presParOf" srcId="{3DC4DF6B-7E1C-4430-B05A-9B2D31D1B3AB}" destId="{C7C5C593-DC7C-4925-A901-63827404F12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Look at each metro area and calculate the distances from downtown and include participants within 30-50 miles. </a:t>
          </a:r>
        </a:p>
        <a:p>
          <a:r>
            <a:rPr lang="en-US" dirty="0"/>
            <a:t>Start by naming &amp; retrieving long/lat for each metro area</a:t>
          </a:r>
        </a:p>
        <a:p>
          <a:r>
            <a:rPr lang="en-US" dirty="0"/>
            <a:t>Use an </a:t>
          </a:r>
          <a:r>
            <a:rPr lang="en-US" b="1" dirty="0"/>
            <a:t>openweathermap API call </a:t>
          </a:r>
          <a:r>
            <a:rPr lang="en-US" dirty="0"/>
            <a:t>to get the long and lat for each city and state combination</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Create a loc group for each of the top 9 regions</a:t>
          </a:r>
        </a:p>
        <a:p>
          <a:r>
            <a:rPr lang="en-US" dirty="0"/>
            <a:t>For each region, calculate the distance from the central metro</a:t>
          </a:r>
        </a:p>
        <a:p>
          <a:r>
            <a:rPr lang="en-US" dirty="0"/>
            <a:t>Use this distance to decide who to include in that region, be consistent if it makes sense to</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2C152451-7CB2-4222-8BBB-21651F4C1FCC}">
      <dgm:prSet/>
      <dgm:spPr/>
      <dgm:t>
        <a:bodyPr/>
        <a:lstStyle/>
        <a:p>
          <a:r>
            <a:rPr lang="en-US" dirty="0"/>
            <a:t>Notes: </a:t>
          </a:r>
        </a:p>
        <a:p>
          <a:r>
            <a:rPr lang="en-US" dirty="0"/>
            <a:t>Avoid geographical overlap any of the identified regions</a:t>
          </a:r>
        </a:p>
        <a:p>
          <a:r>
            <a:rPr lang="en-US" dirty="0"/>
            <a:t>Respondents not captured in the top 9 regions are grouped into region 10.</a:t>
          </a:r>
        </a:p>
      </dgm:t>
    </dgm:pt>
    <dgm:pt modelId="{3D5103C8-9E24-45E3-8CD8-6D15C3B9FC64}" type="parTrans" cxnId="{2467D347-CFBE-47CC-AD4F-F6D6ABD55540}">
      <dgm:prSet/>
      <dgm:spPr/>
      <dgm:t>
        <a:bodyPr/>
        <a:lstStyle/>
        <a:p>
          <a:endParaRPr lang="en-US"/>
        </a:p>
      </dgm:t>
    </dgm:pt>
    <dgm:pt modelId="{01D493B0-82EA-4CEE-90F8-C7505F3E9076}" type="sibTrans" cxnId="{2467D347-CFBE-47CC-AD4F-F6D6ABD55540}">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custScaleY="15023" custLinFactNeighborX="-14213" custLinFactNeighborY="-6090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3" custScaleY="14445" custLinFactNeighborX="0" custLinFactNeighborY="-81391">
        <dgm:presLayoutVars>
          <dgm:chMax val="0"/>
          <dgm:bulletEnabled val="1"/>
        </dgm:presLayoutVars>
      </dgm:prSet>
      <dgm:spPr/>
    </dgm:pt>
    <dgm:pt modelId="{9A8DF545-681F-425A-AAB9-1DADF7CA9F92}" type="pres">
      <dgm:prSet presAssocID="{A9CB7404-F0FA-486F-9BAE-E7C4CA958A66}" presName="spacer" presStyleCnt="0"/>
      <dgm:spPr/>
    </dgm:pt>
    <dgm:pt modelId="{EB5DBEA7-1047-4952-A2D6-36385C400EC3}" type="pres">
      <dgm:prSet presAssocID="{2C152451-7CB2-4222-8BBB-21651F4C1FCC}" presName="parentText" presStyleLbl="node1" presStyleIdx="2" presStyleCnt="3" custScaleY="11243" custLinFactY="-48" custLinFactNeighborX="0" custLinFactNeighborY="-100000">
        <dgm:presLayoutVars>
          <dgm:chMax val="0"/>
          <dgm:bulletEnabled val="1"/>
        </dgm:presLayoutVars>
      </dgm:prSet>
      <dgm:spPr/>
    </dgm:pt>
  </dgm:ptLst>
  <dgm:cxnLst>
    <dgm:cxn modelId="{B46A7E26-61FA-42BE-82F7-1FBF45129E0A}" type="presOf" srcId="{2C152451-7CB2-4222-8BBB-21651F4C1FCC}" destId="{EB5DBEA7-1047-4952-A2D6-36385C400EC3}"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2467D347-CFBE-47CC-AD4F-F6D6ABD55540}" srcId="{0E328103-1466-442E-9FA8-18F70B82D5C8}" destId="{2C152451-7CB2-4222-8BBB-21651F4C1FCC}" srcOrd="2" destOrd="0" parTransId="{3D5103C8-9E24-45E3-8CD8-6D15C3B9FC64}" sibTransId="{01D493B0-82EA-4CEE-90F8-C7505F3E9076}"/>
    <dgm:cxn modelId="{D1B6AE6A-4D7F-49D9-868B-82FBC9B3130F}" srcId="{0E328103-1466-442E-9FA8-18F70B82D5C8}" destId="{B49A6FAD-88F8-4AD8-B60A-4A4BD78BA031}" srcOrd="1" destOrd="0" parTransId="{E072462B-963F-469E-83DA-9F2D333A9F43}" sibTransId="{A9CB7404-F0FA-486F-9BAE-E7C4CA958A66}"/>
    <dgm:cxn modelId="{2B8B42A0-7AE2-4123-A847-D174999BBFBF}" srcId="{0E328103-1466-442E-9FA8-18F70B82D5C8}" destId="{B1770208-C1DC-4F0C-ACD8-F1C59A8273B5}" srcOrd="0" destOrd="0" parTransId="{9772D2DC-077D-4B14-89F9-3986EAE22D32}" sibTransId="{4C0A4ED2-E3D2-4CF5-8BEE-AE911005C6CD}"/>
    <dgm:cxn modelId="{345F1DAF-E7F8-4610-A749-059369C3361E}" type="presOf" srcId="{B1770208-C1DC-4F0C-ACD8-F1C59A8273B5}" destId="{C2FB5C93-569C-42F5-B4F1-84BC6BECD8E4}" srcOrd="0" destOrd="0" presId="urn:microsoft.com/office/officeart/2005/8/layout/vList2"/>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9235882-6C7D-4126-AF68-7B869EE2BC56}" type="presParOf" srcId="{3DC4DF6B-7E1C-4430-B05A-9B2D31D1B3AB}" destId="{9A8DF545-681F-425A-AAB9-1DADF7CA9F92}" srcOrd="3" destOrd="0" presId="urn:microsoft.com/office/officeart/2005/8/layout/vList2"/>
    <dgm:cxn modelId="{10B5BCD0-4C76-471B-B4F8-2D1A2CDFA08F}" type="presParOf" srcId="{3DC4DF6B-7E1C-4430-B05A-9B2D31D1B3AB}" destId="{EB5DBEA7-1047-4952-A2D6-36385C400EC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en-US"/>
        </a:p>
      </dgm:t>
    </dgm:pt>
    <dgm:pt modelId="{B1770208-C1DC-4F0C-ACD8-F1C59A8273B5}">
      <dgm:prSet/>
      <dgm:spPr/>
      <dgm:t>
        <a:bodyPr/>
        <a:lstStyle/>
        <a:p>
          <a:r>
            <a:rPr lang="en-US" dirty="0"/>
            <a:t>Create the Region Bins by establishing distances of &lt;=40miles from the metro center.</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Allow Region 10 to include all other locations </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A total of 10 regions are generated</a:t>
          </a:r>
        </a:p>
        <a:p>
          <a:r>
            <a:rPr lang="en-US" dirty="0"/>
            <a:t>Region 10 contains 9976 rows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3">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3">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41656-99AA-4692-9289-634BCBB61CC0}">
      <dsp:nvSpPr>
        <dsp:cNvPr id="0" name=""/>
        <dsp:cNvSpPr/>
      </dsp:nvSpPr>
      <dsp:spPr>
        <a:xfrm>
          <a:off x="1042468" y="182134"/>
          <a:ext cx="807626" cy="80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5ECB67-B5F7-4E2C-A25B-AD26191FAD86}">
      <dsp:nvSpPr>
        <dsp:cNvPr id="0" name=""/>
        <dsp:cNvSpPr/>
      </dsp:nvSpPr>
      <dsp:spPr>
        <a:xfrm>
          <a:off x="685403" y="1372210"/>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It is extremely relevant to all of us</a:t>
          </a:r>
        </a:p>
      </dsp:txBody>
      <dsp:txXfrm>
        <a:off x="685403" y="1372210"/>
        <a:ext cx="1794726" cy="2230789"/>
      </dsp:txXfrm>
    </dsp:sp>
    <dsp:sp modelId="{CCF0C15E-EE76-48A2-9E13-7A80EF30A0B0}">
      <dsp:nvSpPr>
        <dsp:cNvPr id="0" name=""/>
        <dsp:cNvSpPr/>
      </dsp:nvSpPr>
      <dsp:spPr>
        <a:xfrm>
          <a:off x="4638881" y="195783"/>
          <a:ext cx="807626" cy="80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817C0-150E-419D-B8AC-F84665C0310E}">
      <dsp:nvSpPr>
        <dsp:cNvPr id="0" name=""/>
        <dsp:cNvSpPr/>
      </dsp:nvSpPr>
      <dsp:spPr>
        <a:xfrm>
          <a:off x="4145331" y="1539609"/>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The dataset pretty large, needs some pre-processing, but is not so big that we have trouble storing and sharing it</a:t>
          </a:r>
        </a:p>
      </dsp:txBody>
      <dsp:txXfrm>
        <a:off x="4145331" y="1539609"/>
        <a:ext cx="1794726" cy="2230789"/>
      </dsp:txXfrm>
    </dsp:sp>
    <dsp:sp modelId="{8793DF63-7C0F-41D3-8432-191AEB759010}">
      <dsp:nvSpPr>
        <dsp:cNvPr id="0" name=""/>
        <dsp:cNvSpPr/>
      </dsp:nvSpPr>
      <dsp:spPr>
        <a:xfrm>
          <a:off x="7907743" y="293183"/>
          <a:ext cx="807626" cy="80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3B2D-F30E-49BF-B8FC-F2712E39C1ED}">
      <dsp:nvSpPr>
        <dsp:cNvPr id="0" name=""/>
        <dsp:cNvSpPr/>
      </dsp:nvSpPr>
      <dsp:spPr>
        <a:xfrm>
          <a:off x="7277721" y="1512304"/>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There are several columns in the data we can target for different types of analysis</a:t>
          </a:r>
        </a:p>
      </dsp:txBody>
      <dsp:txXfrm>
        <a:off x="7277721" y="1512304"/>
        <a:ext cx="1794726" cy="22307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5046"/>
          <a:ext cx="6496333" cy="1066283"/>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Load the Preprocessed data: </a:t>
          </a:r>
        </a:p>
        <a:p>
          <a:pPr marL="0" lvl="0" indent="0" algn="l" defTabSz="800100">
            <a:lnSpc>
              <a:spcPct val="90000"/>
            </a:lnSpc>
            <a:spcBef>
              <a:spcPct val="0"/>
            </a:spcBef>
            <a:spcAft>
              <a:spcPct val="35000"/>
            </a:spcAft>
            <a:buNone/>
          </a:pPr>
          <a:r>
            <a:rPr lang="en-US" sz="1800" kern="1200" dirty="0"/>
            <a:t>Resources/US_Salary_Preprocessed_new_regions.csv </a:t>
          </a:r>
        </a:p>
        <a:p>
          <a:pPr marL="0" lvl="0" indent="0" algn="l" defTabSz="800100">
            <a:lnSpc>
              <a:spcPct val="90000"/>
            </a:lnSpc>
            <a:spcBef>
              <a:spcPct val="0"/>
            </a:spcBef>
            <a:spcAft>
              <a:spcPct val="35000"/>
            </a:spcAft>
            <a:buNone/>
          </a:pPr>
          <a:r>
            <a:rPr lang="en-US" sz="1800" kern="1200" dirty="0"/>
            <a:t>44,723 rows × 29 columns</a:t>
          </a:r>
        </a:p>
      </dsp:txBody>
      <dsp:txXfrm>
        <a:off x="52052" y="57098"/>
        <a:ext cx="6392229" cy="962179"/>
      </dsp:txXfrm>
    </dsp:sp>
    <dsp:sp modelId="{0E7500DA-2D7C-4CEA-8C67-8938B1028F59}">
      <dsp:nvSpPr>
        <dsp:cNvPr id="0" name=""/>
        <dsp:cNvSpPr/>
      </dsp:nvSpPr>
      <dsp:spPr>
        <a:xfrm>
          <a:off x="0" y="1077323"/>
          <a:ext cx="6496333" cy="1137902"/>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Drop features that don't contribute much to model: </a:t>
          </a:r>
        </a:p>
        <a:p>
          <a:pPr marL="0" lvl="0" indent="0" algn="l" defTabSz="800100">
            <a:lnSpc>
              <a:spcPct val="90000"/>
            </a:lnSpc>
            <a:spcBef>
              <a:spcPct val="0"/>
            </a:spcBef>
            <a:spcAft>
              <a:spcPts val="0"/>
            </a:spcAft>
            <a:buNone/>
          </a:pPr>
          <a:r>
            <a:rPr lang="en-US" sz="1800" kern="1200" dirty="0"/>
            <a:t>Company 	Job title			Gender </a:t>
          </a:r>
        </a:p>
        <a:p>
          <a:pPr marL="0" lvl="0" indent="0" algn="l" defTabSz="800100">
            <a:lnSpc>
              <a:spcPct val="90000"/>
            </a:lnSpc>
            <a:spcBef>
              <a:spcPct val="0"/>
            </a:spcBef>
            <a:spcAft>
              <a:spcPts val="0"/>
            </a:spcAft>
            <a:buNone/>
          </a:pPr>
          <a:r>
            <a:rPr lang="en-US" sz="1800" kern="1200" dirty="0"/>
            <a:t>Race		Education 		dmaid		        cityid		rowNumber		timestamp</a:t>
          </a:r>
        </a:p>
      </dsp:txBody>
      <dsp:txXfrm>
        <a:off x="55548" y="1132871"/>
        <a:ext cx="6385237" cy="1026806"/>
      </dsp:txXfrm>
    </dsp:sp>
    <dsp:sp modelId="{C7C5C593-DC7C-4925-A901-63827404F120}">
      <dsp:nvSpPr>
        <dsp:cNvPr id="0" name=""/>
        <dsp:cNvSpPr/>
      </dsp:nvSpPr>
      <dsp:spPr>
        <a:xfrm>
          <a:off x="0" y="2219519"/>
          <a:ext cx="6496333" cy="1093581"/>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DataFrame (salaries_df) contains </a:t>
          </a:r>
        </a:p>
        <a:p>
          <a:pPr marL="0" lvl="0" indent="0" algn="l" defTabSz="800100">
            <a:lnSpc>
              <a:spcPct val="90000"/>
            </a:lnSpc>
            <a:spcBef>
              <a:spcPct val="0"/>
            </a:spcBef>
            <a:spcAft>
              <a:spcPct val="35000"/>
            </a:spcAft>
            <a:buNone/>
          </a:pPr>
          <a:r>
            <a:rPr lang="en-US" sz="1800" kern="1200" dirty="0"/>
            <a:t>Years of Experience, Years at company, Region and Salary Level </a:t>
          </a:r>
        </a:p>
        <a:p>
          <a:pPr marL="0" lvl="0" indent="0" algn="l" defTabSz="800100">
            <a:lnSpc>
              <a:spcPct val="90000"/>
            </a:lnSpc>
            <a:spcBef>
              <a:spcPct val="0"/>
            </a:spcBef>
            <a:spcAft>
              <a:spcPct val="35000"/>
            </a:spcAft>
            <a:buNone/>
          </a:pPr>
          <a:r>
            <a:rPr lang="en-US" sz="1800" kern="1200" dirty="0"/>
            <a:t>44, 723 </a:t>
          </a:r>
          <a:r>
            <a:rPr lang="en-US" sz="2000" kern="1200" dirty="0"/>
            <a:t>rows</a:t>
          </a:r>
          <a:r>
            <a:rPr lang="en-US" sz="1800" kern="1200" dirty="0"/>
            <a:t> but only 4 columns</a:t>
          </a:r>
        </a:p>
      </dsp:txBody>
      <dsp:txXfrm>
        <a:off x="53384" y="2272903"/>
        <a:ext cx="6389565" cy="986813"/>
      </dsp:txXfrm>
    </dsp:sp>
    <dsp:sp modelId="{84C5B229-A1B5-4935-BD4E-99A95C556D04}">
      <dsp:nvSpPr>
        <dsp:cNvPr id="0" name=""/>
        <dsp:cNvSpPr/>
      </dsp:nvSpPr>
      <dsp:spPr>
        <a:xfrm>
          <a:off x="0" y="3324669"/>
          <a:ext cx="6496333" cy="977754"/>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Remove output from features data: </a:t>
          </a:r>
        </a:p>
        <a:p>
          <a:pPr marL="0" lvl="0" indent="0" algn="l" defTabSz="800100">
            <a:lnSpc>
              <a:spcPct val="90000"/>
            </a:lnSpc>
            <a:spcBef>
              <a:spcPct val="0"/>
            </a:spcBef>
            <a:spcAft>
              <a:spcPct val="35000"/>
            </a:spcAft>
            <a:buNone/>
          </a:pPr>
          <a:r>
            <a:rPr lang="en-US" sz="1800" kern="1200" dirty="0"/>
            <a:t>	y = salaries_df.salary_level</a:t>
          </a:r>
        </a:p>
        <a:p>
          <a:pPr marL="0" lvl="0" indent="0" algn="l" defTabSz="800100">
            <a:lnSpc>
              <a:spcPct val="90000"/>
            </a:lnSpc>
            <a:spcBef>
              <a:spcPct val="0"/>
            </a:spcBef>
            <a:spcAft>
              <a:spcPct val="35000"/>
            </a:spcAft>
            <a:buNone/>
          </a:pPr>
          <a:r>
            <a:rPr lang="en-US" sz="1800" kern="1200" dirty="0"/>
            <a:t>	X = salaries_df.drop(columns=['salary_level'])</a:t>
          </a:r>
        </a:p>
      </dsp:txBody>
      <dsp:txXfrm>
        <a:off x="47730" y="3372399"/>
        <a:ext cx="6400873" cy="882294"/>
      </dsp:txXfrm>
    </dsp:sp>
    <dsp:sp modelId="{2B533FD7-D8F9-46F3-B4AA-EA9C90ED2600}">
      <dsp:nvSpPr>
        <dsp:cNvPr id="0" name=""/>
        <dsp:cNvSpPr/>
      </dsp:nvSpPr>
      <dsp:spPr>
        <a:xfrm>
          <a:off x="0" y="4313676"/>
          <a:ext cx="6496333" cy="845177"/>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View the new </a:t>
          </a:r>
          <a:r>
            <a:rPr lang="en-US" sz="2000" kern="1200" dirty="0"/>
            <a:t>DataFrame</a:t>
          </a:r>
          <a:r>
            <a:rPr lang="en-US" sz="1800" kern="1200" dirty="0"/>
            <a:t> in Pandas</a:t>
          </a:r>
        </a:p>
      </dsp:txBody>
      <dsp:txXfrm>
        <a:off x="41258" y="4354934"/>
        <a:ext cx="6413817" cy="7626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1089"/>
          <a:ext cx="4994583" cy="73850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Import dependencies</a:t>
          </a:r>
        </a:p>
      </dsp:txBody>
      <dsp:txXfrm>
        <a:off x="36051" y="37140"/>
        <a:ext cx="4922481" cy="666406"/>
      </dsp:txXfrm>
    </dsp:sp>
    <dsp:sp modelId="{0E7500DA-2D7C-4CEA-8C67-8938B1028F59}">
      <dsp:nvSpPr>
        <dsp:cNvPr id="0" name=""/>
        <dsp:cNvSpPr/>
      </dsp:nvSpPr>
      <dsp:spPr>
        <a:xfrm>
          <a:off x="0" y="1697517"/>
          <a:ext cx="4994583" cy="813119"/>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Config file (app.py) &amp; Import Model</a:t>
          </a:r>
        </a:p>
      </dsp:txBody>
      <dsp:txXfrm>
        <a:off x="39693" y="1737210"/>
        <a:ext cx="4915197" cy="733733"/>
      </dsp:txXfrm>
    </dsp:sp>
    <dsp:sp modelId="{C7C5C593-DC7C-4925-A901-63827404F120}">
      <dsp:nvSpPr>
        <dsp:cNvPr id="0" name=""/>
        <dsp:cNvSpPr/>
      </dsp:nvSpPr>
      <dsp:spPr>
        <a:xfrm>
          <a:off x="0" y="808659"/>
          <a:ext cx="4994583" cy="808635"/>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Export the Model from Python file</a:t>
          </a:r>
        </a:p>
      </dsp:txBody>
      <dsp:txXfrm>
        <a:off x="39474" y="848133"/>
        <a:ext cx="4915635" cy="729687"/>
      </dsp:txXfrm>
    </dsp:sp>
    <dsp:sp modelId="{95325A52-9C97-4470-8251-2347FA24DA57}">
      <dsp:nvSpPr>
        <dsp:cNvPr id="0" name=""/>
        <dsp:cNvSpPr/>
      </dsp:nvSpPr>
      <dsp:spPr>
        <a:xfrm>
          <a:off x="0" y="2669867"/>
          <a:ext cx="4994583" cy="803129"/>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Write the function to import the cleaned and preprocessed datafile </a:t>
          </a:r>
        </a:p>
      </dsp:txBody>
      <dsp:txXfrm>
        <a:off x="39206" y="2709073"/>
        <a:ext cx="4916171" cy="724717"/>
      </dsp:txXfrm>
    </dsp:sp>
    <dsp:sp modelId="{95298AAE-2F77-49E0-93BD-A9FD61BC0C40}">
      <dsp:nvSpPr>
        <dsp:cNvPr id="0" name=""/>
        <dsp:cNvSpPr/>
      </dsp:nvSpPr>
      <dsp:spPr>
        <a:xfrm>
          <a:off x="0" y="3614312"/>
          <a:ext cx="4994583" cy="86502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the HTML file and use HERIKO to connect to Tableau Dashboard</a:t>
          </a:r>
        </a:p>
      </dsp:txBody>
      <dsp:txXfrm>
        <a:off x="42227" y="3656539"/>
        <a:ext cx="4910129" cy="780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8CA5E-62EC-4EBD-87F0-D9ACF39317E3}">
      <dsp:nvSpPr>
        <dsp:cNvPr id="0" name=""/>
        <dsp:cNvSpPr/>
      </dsp:nvSpPr>
      <dsp:spPr>
        <a:xfrm>
          <a:off x="0" y="25349"/>
          <a:ext cx="9906000" cy="1297447"/>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29 Columns and 62,642 rows</a:t>
          </a:r>
        </a:p>
      </dsp:txBody>
      <dsp:txXfrm>
        <a:off x="63336" y="88685"/>
        <a:ext cx="9779328" cy="1170775"/>
      </dsp:txXfrm>
    </dsp:sp>
    <dsp:sp modelId="{51D0963F-3EA7-4B2E-B0BF-5859675487BD}">
      <dsp:nvSpPr>
        <dsp:cNvPr id="0" name=""/>
        <dsp:cNvSpPr/>
      </dsp:nvSpPr>
      <dsp:spPr>
        <a:xfrm>
          <a:off x="0" y="1383276"/>
          <a:ext cx="9906000" cy="129744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Data Science and STEM Salaries from June 7, 2017 to August 17, 2021</a:t>
          </a:r>
        </a:p>
        <a:p>
          <a:pPr marL="0" lvl="0" indent="0" algn="l" defTabSz="933450">
            <a:lnSpc>
              <a:spcPct val="90000"/>
            </a:lnSpc>
            <a:spcBef>
              <a:spcPct val="0"/>
            </a:spcBef>
            <a:spcAft>
              <a:spcPct val="35000"/>
            </a:spcAft>
            <a:buNone/>
          </a:pPr>
          <a:r>
            <a:rPr lang="en-US" sz="2100" kern="1200" dirty="0">
              <a:hlinkClick xmlns:r="http://schemas.openxmlformats.org/officeDocument/2006/relationships" r:id="rId1"/>
            </a:rPr>
            <a:t>https://www.kaggle.com/datasets/jackogozaly/data-science-and-stem-salaries</a:t>
          </a:r>
          <a:endParaRPr lang="en-US" sz="2100" kern="1200" dirty="0"/>
        </a:p>
      </dsp:txBody>
      <dsp:txXfrm>
        <a:off x="63336" y="1446612"/>
        <a:ext cx="9779328" cy="1170775"/>
      </dsp:txXfrm>
    </dsp:sp>
    <dsp:sp modelId="{FF27168E-AAB5-410E-B119-F78B5086C1D4}">
      <dsp:nvSpPr>
        <dsp:cNvPr id="0" name=""/>
        <dsp:cNvSpPr/>
      </dsp:nvSpPr>
      <dsp:spPr>
        <a:xfrm>
          <a:off x="0" y="2741203"/>
          <a:ext cx="9906000" cy="1297447"/>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Demographics – Gender, race, location, education level</a:t>
          </a:r>
        </a:p>
        <a:p>
          <a:pPr marL="0" lvl="0" indent="0" algn="l" defTabSz="933450">
            <a:lnSpc>
              <a:spcPct val="90000"/>
            </a:lnSpc>
            <a:spcBef>
              <a:spcPct val="0"/>
            </a:spcBef>
            <a:spcAft>
              <a:spcPct val="35000"/>
            </a:spcAft>
            <a:buNone/>
          </a:pPr>
          <a:r>
            <a:rPr lang="en-US" sz="2100" kern="1200" dirty="0"/>
            <a:t>Salary Details – Base and total annual salaries, bonus &amp;/or stock option values</a:t>
          </a:r>
        </a:p>
        <a:p>
          <a:pPr marL="0" lvl="0" indent="0" algn="l" defTabSz="933450">
            <a:lnSpc>
              <a:spcPct val="90000"/>
            </a:lnSpc>
            <a:spcBef>
              <a:spcPct val="0"/>
            </a:spcBef>
            <a:spcAft>
              <a:spcPct val="35000"/>
            </a:spcAft>
            <a:buNone/>
          </a:pPr>
          <a:r>
            <a:rPr lang="en-US" sz="2100" kern="1200" dirty="0"/>
            <a:t>Employment - Company name, years of experience and years at employer</a:t>
          </a:r>
        </a:p>
      </dsp:txBody>
      <dsp:txXfrm>
        <a:off x="63336" y="2804539"/>
        <a:ext cx="9779328" cy="1170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129684"/>
          <a:ext cx="8759826"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Explore the data for predictive features</a:t>
          </a:r>
        </a:p>
      </dsp:txBody>
      <dsp:txXfrm>
        <a:off x="32298" y="161982"/>
        <a:ext cx="8695230" cy="597039"/>
      </dsp:txXfrm>
    </dsp:sp>
    <dsp:sp modelId="{6DD51C26-3657-43F2-A3B2-2C8A18185077}">
      <dsp:nvSpPr>
        <dsp:cNvPr id="0" name=""/>
        <dsp:cNvSpPr/>
      </dsp:nvSpPr>
      <dsp:spPr>
        <a:xfrm>
          <a:off x="0" y="898877"/>
          <a:ext cx="8759826"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Note the continuous vs categorical values</a:t>
          </a:r>
        </a:p>
      </dsp:txBody>
      <dsp:txXfrm>
        <a:off x="32298" y="931175"/>
        <a:ext cx="8695230" cy="597039"/>
      </dsp:txXfrm>
    </dsp:sp>
    <dsp:sp modelId="{C34C15F7-CEAA-4856-BF66-020BC0902BAB}">
      <dsp:nvSpPr>
        <dsp:cNvPr id="0" name=""/>
        <dsp:cNvSpPr/>
      </dsp:nvSpPr>
      <dsp:spPr>
        <a:xfrm>
          <a:off x="0" y="2392673"/>
          <a:ext cx="8759826"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Evaluate the distribution of the data for various features</a:t>
          </a:r>
        </a:p>
      </dsp:txBody>
      <dsp:txXfrm>
        <a:off x="32298" y="2424971"/>
        <a:ext cx="8695230" cy="597039"/>
      </dsp:txXfrm>
    </dsp:sp>
    <dsp:sp modelId="{A94C7F11-A2C6-4AFC-99B1-9CEA4D42C317}">
      <dsp:nvSpPr>
        <dsp:cNvPr id="0" name=""/>
        <dsp:cNvSpPr/>
      </dsp:nvSpPr>
      <dsp:spPr>
        <a:xfrm>
          <a:off x="0" y="1621857"/>
          <a:ext cx="8759826"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opportunities for data cleaning</a:t>
          </a:r>
        </a:p>
      </dsp:txBody>
      <dsp:txXfrm>
        <a:off x="32298" y="1654155"/>
        <a:ext cx="8695230" cy="597039"/>
      </dsp:txXfrm>
    </dsp:sp>
    <dsp:sp modelId="{49F30301-4697-4D2C-A49A-7A4F5F36E77A}">
      <dsp:nvSpPr>
        <dsp:cNvPr id="0" name=""/>
        <dsp:cNvSpPr/>
      </dsp:nvSpPr>
      <dsp:spPr>
        <a:xfrm>
          <a:off x="0" y="3134342"/>
          <a:ext cx="8759826"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hlinkClick xmlns:r="http://schemas.openxmlformats.org/officeDocument/2006/relationships" r:id="rId1"/>
            </a:rPr>
            <a:t>Capstone Project - Tableau Vizs</a:t>
          </a:r>
          <a:endParaRPr lang="en-US" sz="2900" kern="1200" dirty="0"/>
        </a:p>
      </dsp:txBody>
      <dsp:txXfrm>
        <a:off x="32298" y="3166640"/>
        <a:ext cx="8695230" cy="5970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E41A5-9648-42C7-8226-E0395509F36E}">
      <dsp:nvSpPr>
        <dsp:cNvPr id="0" name=""/>
        <dsp:cNvSpPr/>
      </dsp:nvSpPr>
      <dsp:spPr>
        <a:xfrm>
          <a:off x="47604" y="751179"/>
          <a:ext cx="894190" cy="89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56DD7-87AD-453E-A1D8-F670ABFEC5C7}">
      <dsp:nvSpPr>
        <dsp:cNvPr id="0" name=""/>
        <dsp:cNvSpPr/>
      </dsp:nvSpPr>
      <dsp:spPr>
        <a:xfrm>
          <a:off x="235384" y="938958"/>
          <a:ext cx="518630" cy="518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B282ED-71D9-452F-8173-1968A0DD62A8}">
      <dsp:nvSpPr>
        <dsp:cNvPr id="0" name=""/>
        <dsp:cNvSpPr/>
      </dsp:nvSpPr>
      <dsp:spPr>
        <a:xfrm>
          <a:off x="1133406"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Explore the data and visualize contents, perform data cleaning, engineer the features, and pre-process the dataset for machine learning</a:t>
          </a:r>
        </a:p>
      </dsp:txBody>
      <dsp:txXfrm>
        <a:off x="1133406" y="751179"/>
        <a:ext cx="2107733" cy="894190"/>
      </dsp:txXfrm>
    </dsp:sp>
    <dsp:sp modelId="{69F4C43E-674F-4800-BF68-6407D8A06468}">
      <dsp:nvSpPr>
        <dsp:cNvPr id="0" name=""/>
        <dsp:cNvSpPr/>
      </dsp:nvSpPr>
      <dsp:spPr>
        <a:xfrm>
          <a:off x="3608396" y="751179"/>
          <a:ext cx="894190" cy="89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AA395-71AD-4DFE-B27A-6C76DB2D213D}">
      <dsp:nvSpPr>
        <dsp:cNvPr id="0" name=""/>
        <dsp:cNvSpPr/>
      </dsp:nvSpPr>
      <dsp:spPr>
        <a:xfrm>
          <a:off x="3796176" y="938958"/>
          <a:ext cx="518630" cy="518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7DC1C9-D36A-4CAE-A327-84F1852618E2}">
      <dsp:nvSpPr>
        <dsp:cNvPr id="0" name=""/>
        <dsp:cNvSpPr/>
      </dsp:nvSpPr>
      <dsp:spPr>
        <a:xfrm>
          <a:off x="4694198"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Discover what features and model make the best predictions for salaries of STEM Professionals and Data Scientists using various ML models</a:t>
          </a:r>
        </a:p>
      </dsp:txBody>
      <dsp:txXfrm>
        <a:off x="4694198" y="751179"/>
        <a:ext cx="2107733" cy="894190"/>
      </dsp:txXfrm>
    </dsp:sp>
    <dsp:sp modelId="{665FEA8B-2749-4E52-9CB2-5EC9CC8D9922}">
      <dsp:nvSpPr>
        <dsp:cNvPr id="0" name=""/>
        <dsp:cNvSpPr/>
      </dsp:nvSpPr>
      <dsp:spPr>
        <a:xfrm>
          <a:off x="7169189" y="751179"/>
          <a:ext cx="894190" cy="89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98E89-4C94-44FF-A7AE-0347DC860AD2}">
      <dsp:nvSpPr>
        <dsp:cNvPr id="0" name=""/>
        <dsp:cNvSpPr/>
      </dsp:nvSpPr>
      <dsp:spPr>
        <a:xfrm>
          <a:off x="7356969" y="938958"/>
          <a:ext cx="518630" cy="518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210B0E-F14B-4052-A71B-6A29B760FCFF}">
      <dsp:nvSpPr>
        <dsp:cNvPr id="0" name=""/>
        <dsp:cNvSpPr/>
      </dsp:nvSpPr>
      <dsp:spPr>
        <a:xfrm>
          <a:off x="8237033" y="332805"/>
          <a:ext cx="2143649" cy="173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Identify the best predictive model and select the user input features. </a:t>
          </a:r>
        </a:p>
      </dsp:txBody>
      <dsp:txXfrm>
        <a:off x="8237033" y="332805"/>
        <a:ext cx="2143649" cy="1730937"/>
      </dsp:txXfrm>
    </dsp:sp>
    <dsp:sp modelId="{566E049B-29E6-4459-97C6-3CE54917E8DD}">
      <dsp:nvSpPr>
        <dsp:cNvPr id="0" name=""/>
        <dsp:cNvSpPr/>
      </dsp:nvSpPr>
      <dsp:spPr>
        <a:xfrm>
          <a:off x="47604" y="2840390"/>
          <a:ext cx="894190" cy="89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37518-B434-4C75-AFB3-88FD1FE08D01}">
      <dsp:nvSpPr>
        <dsp:cNvPr id="0" name=""/>
        <dsp:cNvSpPr/>
      </dsp:nvSpPr>
      <dsp:spPr>
        <a:xfrm>
          <a:off x="235384" y="3028170"/>
          <a:ext cx="518630" cy="518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C7BCCC-7E10-4734-B060-368D08EC0C85}">
      <dsp:nvSpPr>
        <dsp:cNvPr id="0" name=""/>
        <dsp:cNvSpPr/>
      </dsp:nvSpPr>
      <dsp:spPr>
        <a:xfrm>
          <a:off x="1223364" y="2780283"/>
          <a:ext cx="2664428" cy="1039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Apply the model to the dataset to create an interactive tool to predict salary range for Data Science and STEM Professionals.   </a:t>
          </a:r>
        </a:p>
      </dsp:txBody>
      <dsp:txXfrm>
        <a:off x="1223364" y="2780283"/>
        <a:ext cx="2664428" cy="1039817"/>
      </dsp:txXfrm>
    </dsp:sp>
    <dsp:sp modelId="{688A155B-BE27-4EE2-9384-038400F353FC}">
      <dsp:nvSpPr>
        <dsp:cNvPr id="0" name=""/>
        <dsp:cNvSpPr/>
      </dsp:nvSpPr>
      <dsp:spPr>
        <a:xfrm>
          <a:off x="4902740" y="2840390"/>
          <a:ext cx="894190" cy="89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1C515-7A94-4783-B36D-870DC82B2F2B}">
      <dsp:nvSpPr>
        <dsp:cNvPr id="0" name=""/>
        <dsp:cNvSpPr/>
      </dsp:nvSpPr>
      <dsp:spPr>
        <a:xfrm>
          <a:off x="5079997" y="3028170"/>
          <a:ext cx="518630" cy="518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307468-8F8C-4E57-A619-68E2B6EC9DE1}">
      <dsp:nvSpPr>
        <dsp:cNvPr id="0" name=""/>
        <dsp:cNvSpPr/>
      </dsp:nvSpPr>
      <dsp:spPr>
        <a:xfrm>
          <a:off x="5886944" y="2853088"/>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Create a dashboard using Tableau Public and share on the www using Heriko. </a:t>
          </a:r>
        </a:p>
      </dsp:txBody>
      <dsp:txXfrm>
        <a:off x="5886944" y="2853088"/>
        <a:ext cx="2107733" cy="8941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BCB27-941C-4282-A19D-56227907F053}">
      <dsp:nvSpPr>
        <dsp:cNvPr id="0" name=""/>
        <dsp:cNvSpPr/>
      </dsp:nvSpPr>
      <dsp:spPr>
        <a:xfrm rot="5400000">
          <a:off x="-225447" y="383375"/>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p>
      </dsp:txBody>
      <dsp:txXfrm rot="-5400000">
        <a:off x="0" y="683972"/>
        <a:ext cx="1052088" cy="450894"/>
      </dsp:txXfrm>
    </dsp:sp>
    <dsp:sp modelId="{E86B85B0-4393-4204-9A40-B948551BE59D}">
      <dsp:nvSpPr>
        <dsp:cNvPr id="0" name=""/>
        <dsp:cNvSpPr/>
      </dsp:nvSpPr>
      <dsp:spPr>
        <a:xfrm rot="5400000">
          <a:off x="5112683" y="-4057150"/>
          <a:ext cx="1285905"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Identify &amp; Select the Dataset</a:t>
          </a:r>
        </a:p>
        <a:p>
          <a:pPr marL="114300" lvl="1" indent="-114300" algn="l" defTabSz="533400">
            <a:lnSpc>
              <a:spcPct val="90000"/>
            </a:lnSpc>
            <a:spcBef>
              <a:spcPct val="0"/>
            </a:spcBef>
            <a:spcAft>
              <a:spcPct val="15000"/>
            </a:spcAft>
            <a:buChar char="•"/>
          </a:pPr>
          <a:r>
            <a:rPr lang="en-US" sz="1200" kern="1200" dirty="0"/>
            <a:t>Establish Objectives &amp; Assumptions</a:t>
          </a:r>
        </a:p>
        <a:p>
          <a:pPr marL="114300" lvl="1" indent="-114300" algn="l" defTabSz="533400">
            <a:lnSpc>
              <a:spcPct val="90000"/>
            </a:lnSpc>
            <a:spcBef>
              <a:spcPct val="0"/>
            </a:spcBef>
            <a:spcAft>
              <a:spcPct val="15000"/>
            </a:spcAft>
            <a:buChar char="•"/>
          </a:pPr>
          <a:r>
            <a:rPr lang="en-US" sz="1200" kern="1200" dirty="0"/>
            <a:t>Explore Features using Python, </a:t>
          </a:r>
          <a:r>
            <a:rPr lang="en-US" sz="1400" kern="1200" dirty="0"/>
            <a:t>Pandas</a:t>
          </a:r>
          <a:r>
            <a:rPr lang="en-US" sz="1200" kern="1200" dirty="0"/>
            <a:t> dataFrames</a:t>
          </a:r>
        </a:p>
        <a:p>
          <a:pPr marL="114300" lvl="1" indent="-114300" algn="l" defTabSz="533400">
            <a:lnSpc>
              <a:spcPct val="90000"/>
            </a:lnSpc>
            <a:spcBef>
              <a:spcPct val="0"/>
            </a:spcBef>
            <a:spcAft>
              <a:spcPct val="15000"/>
            </a:spcAft>
            <a:buChar char="•"/>
          </a:pPr>
          <a:r>
            <a:rPr lang="en-US" sz="1200" kern="1200" dirty="0"/>
            <a:t>Create visualization in Tableau or with Python plotting libraries such </a:t>
          </a:r>
          <a:r>
            <a:rPr lang="en-US" sz="1200" kern="1200" dirty="0" err="1"/>
            <a:t>MatPlot</a:t>
          </a:r>
          <a:r>
            <a:rPr lang="en-US" sz="1200" kern="1200" dirty="0"/>
            <a:t> from NumPy arrays</a:t>
          </a:r>
        </a:p>
        <a:p>
          <a:pPr marL="114300" lvl="1" indent="-114300" algn="l" defTabSz="533400">
            <a:lnSpc>
              <a:spcPct val="90000"/>
            </a:lnSpc>
            <a:spcBef>
              <a:spcPct val="0"/>
            </a:spcBef>
            <a:spcAft>
              <a:spcPct val="15000"/>
            </a:spcAft>
            <a:buChar char="•"/>
          </a:pPr>
          <a:r>
            <a:rPr lang="en-US" sz="1200" kern="1200" dirty="0"/>
            <a:t>Perform Data Cleaning</a:t>
          </a:r>
        </a:p>
        <a:p>
          <a:pPr marL="114300" lvl="1" indent="-114300" algn="l" defTabSz="533400">
            <a:lnSpc>
              <a:spcPct val="90000"/>
            </a:lnSpc>
            <a:spcBef>
              <a:spcPct val="0"/>
            </a:spcBef>
            <a:spcAft>
              <a:spcPct val="15000"/>
            </a:spcAft>
            <a:buChar char="•"/>
          </a:pPr>
          <a:r>
            <a:rPr lang="en-US" sz="1200" kern="1200" dirty="0"/>
            <a:t>Identify features to assemble the best predictive model </a:t>
          </a:r>
        </a:p>
      </dsp:txBody>
      <dsp:txXfrm rot="-5400000">
        <a:off x="1052089" y="66217"/>
        <a:ext cx="9344322" cy="1160359"/>
      </dsp:txXfrm>
    </dsp:sp>
    <dsp:sp modelId="{FFA8D875-0EF3-4BF4-B9D0-60806FA0617F}">
      <dsp:nvSpPr>
        <dsp:cNvPr id="0" name=""/>
        <dsp:cNvSpPr/>
      </dsp:nvSpPr>
      <dsp:spPr>
        <a:xfrm rot="5400000">
          <a:off x="-225447" y="1828603"/>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Model</a:t>
          </a:r>
        </a:p>
      </dsp:txBody>
      <dsp:txXfrm rot="-5400000">
        <a:off x="0" y="2129200"/>
        <a:ext cx="1052088" cy="450894"/>
      </dsp:txXfrm>
    </dsp:sp>
    <dsp:sp modelId="{9D95BE10-951E-4A96-8AED-45EE6F513C7B}">
      <dsp:nvSpPr>
        <dsp:cNvPr id="0" name=""/>
        <dsp:cNvSpPr/>
      </dsp:nvSpPr>
      <dsp:spPr>
        <a:xfrm rot="5400000">
          <a:off x="5151413" y="-2611922"/>
          <a:ext cx="1208444"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Pre-process the Data for Supervised - Ensemble Learning</a:t>
          </a:r>
        </a:p>
        <a:p>
          <a:pPr marL="114300" lvl="1" indent="-114300" algn="l" defTabSz="622300">
            <a:lnSpc>
              <a:spcPct val="90000"/>
            </a:lnSpc>
            <a:spcBef>
              <a:spcPct val="0"/>
            </a:spcBef>
            <a:spcAft>
              <a:spcPct val="15000"/>
            </a:spcAft>
            <a:buChar char="•"/>
          </a:pPr>
          <a:r>
            <a:rPr lang="en-US" sz="1400" kern="1200" dirty="0"/>
            <a:t>Build the Random Forest Classification Model</a:t>
          </a:r>
        </a:p>
        <a:p>
          <a:pPr marL="114300" lvl="1" indent="-114300" algn="l" defTabSz="622300">
            <a:lnSpc>
              <a:spcPct val="90000"/>
            </a:lnSpc>
            <a:spcBef>
              <a:spcPct val="0"/>
            </a:spcBef>
            <a:spcAft>
              <a:spcPct val="15000"/>
            </a:spcAft>
            <a:buChar char="•"/>
          </a:pPr>
          <a:r>
            <a:rPr lang="en-US" sz="1400" kern="1200" dirty="0"/>
            <a:t>Train the model using our pre-processed data</a:t>
          </a:r>
        </a:p>
        <a:p>
          <a:pPr marL="114300" lvl="1" indent="-114300" algn="l" defTabSz="622300">
            <a:lnSpc>
              <a:spcPct val="90000"/>
            </a:lnSpc>
            <a:spcBef>
              <a:spcPct val="0"/>
            </a:spcBef>
            <a:spcAft>
              <a:spcPct val="15000"/>
            </a:spcAft>
            <a:buChar char="•"/>
          </a:pPr>
          <a:r>
            <a:rPr lang="en-US" sz="1400" kern="1200" dirty="0"/>
            <a:t>Evaluate the models’ performance</a:t>
          </a:r>
        </a:p>
      </dsp:txBody>
      <dsp:txXfrm rot="-5400000">
        <a:off x="1052088" y="1546394"/>
        <a:ext cx="9348104" cy="1090462"/>
      </dsp:txXfrm>
    </dsp:sp>
    <dsp:sp modelId="{F9AA0C74-2E03-4330-9FAD-C0C5CF5D9986}">
      <dsp:nvSpPr>
        <dsp:cNvPr id="0" name=""/>
        <dsp:cNvSpPr/>
      </dsp:nvSpPr>
      <dsp:spPr>
        <a:xfrm rot="5400000">
          <a:off x="-225447" y="3359257"/>
          <a:ext cx="1502982" cy="1052088"/>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dirty="0"/>
            <a:t>Visualize</a:t>
          </a:r>
        </a:p>
      </dsp:txBody>
      <dsp:txXfrm rot="-5400000">
        <a:off x="0" y="3659854"/>
        <a:ext cx="1052088" cy="450894"/>
      </dsp:txXfrm>
    </dsp:sp>
    <dsp:sp modelId="{AA8036CA-BB2E-4054-8694-AA0FA3383E43}">
      <dsp:nvSpPr>
        <dsp:cNvPr id="0" name=""/>
        <dsp:cNvSpPr/>
      </dsp:nvSpPr>
      <dsp:spPr>
        <a:xfrm rot="5400000">
          <a:off x="5065730" y="-1081011"/>
          <a:ext cx="1379811" cy="940709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US" sz="1400" kern="1200" dirty="0"/>
            <a:t>Export the Model from Python file</a:t>
          </a:r>
        </a:p>
        <a:p>
          <a:pPr marL="114300" lvl="1" indent="-114300" algn="l" defTabSz="622300">
            <a:lnSpc>
              <a:spcPct val="90000"/>
            </a:lnSpc>
            <a:spcBef>
              <a:spcPct val="0"/>
            </a:spcBef>
            <a:spcAft>
              <a:spcPct val="15000"/>
            </a:spcAft>
            <a:buChar char="•"/>
          </a:pPr>
          <a:r>
            <a:rPr lang="en-US" sz="1400" kern="1200" dirty="0"/>
            <a:t>Create Config file (app.py) &amp; Import Model</a:t>
          </a:r>
        </a:p>
        <a:p>
          <a:pPr marL="114300" lvl="1" indent="-114300" algn="l" defTabSz="622300">
            <a:lnSpc>
              <a:spcPct val="90000"/>
            </a:lnSpc>
            <a:spcBef>
              <a:spcPct val="0"/>
            </a:spcBef>
            <a:spcAft>
              <a:spcPct val="15000"/>
            </a:spcAft>
            <a:buChar char="•"/>
          </a:pPr>
          <a:r>
            <a:rPr lang="en-US" sz="1400" kern="1200" dirty="0"/>
            <a:t>Write the function to deploy the cleaned dataset to the model to create the predictive tool</a:t>
          </a:r>
        </a:p>
        <a:p>
          <a:pPr marL="114300" lvl="1" indent="-114300" algn="l" defTabSz="622300">
            <a:lnSpc>
              <a:spcPct val="90000"/>
            </a:lnSpc>
            <a:spcBef>
              <a:spcPct val="0"/>
            </a:spcBef>
            <a:spcAft>
              <a:spcPct val="15000"/>
            </a:spcAft>
            <a:buChar char="•"/>
          </a:pPr>
          <a:r>
            <a:rPr lang="en-US" sz="1400" kern="1200" dirty="0"/>
            <a:t>Publish to the web using Heroku app</a:t>
          </a:r>
        </a:p>
        <a:p>
          <a:pPr marL="114300" lvl="1" indent="-114300" algn="l" defTabSz="622300">
            <a:lnSpc>
              <a:spcPct val="90000"/>
            </a:lnSpc>
            <a:spcBef>
              <a:spcPct val="0"/>
            </a:spcBef>
            <a:spcAft>
              <a:spcPct val="15000"/>
            </a:spcAft>
            <a:buChar char="•"/>
          </a:pPr>
          <a:r>
            <a:rPr lang="en-US" sz="1400" kern="1200" dirty="0"/>
            <a:t>Use the model to predict salary ranges and/or salary level after entering required inputs</a:t>
          </a:r>
        </a:p>
        <a:p>
          <a:pPr marL="114300" lvl="1" indent="-114300" algn="l" defTabSz="622300">
            <a:lnSpc>
              <a:spcPct val="90000"/>
            </a:lnSpc>
            <a:spcBef>
              <a:spcPct val="0"/>
            </a:spcBef>
            <a:spcAft>
              <a:spcPct val="15000"/>
            </a:spcAft>
            <a:buChar char="•"/>
          </a:pPr>
          <a:r>
            <a:rPr lang="en-US" sz="1400" kern="1200" dirty="0"/>
            <a:t>Include the dashboard with our tool contain visualizations of the data</a:t>
          </a:r>
        </a:p>
      </dsp:txBody>
      <dsp:txXfrm rot="-5400000">
        <a:off x="1052089" y="2999987"/>
        <a:ext cx="9339738" cy="12450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0"/>
          <a:ext cx="6522914" cy="1263034"/>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1.  Identify &amp; Reduce noisy data:</a:t>
          </a:r>
        </a:p>
        <a:p>
          <a:pPr marL="0" lvl="0" indent="0" algn="l" defTabSz="711200">
            <a:lnSpc>
              <a:spcPct val="90000"/>
            </a:lnSpc>
            <a:spcBef>
              <a:spcPct val="0"/>
            </a:spcBef>
            <a:spcAft>
              <a:spcPct val="35000"/>
            </a:spcAft>
            <a:buNone/>
          </a:pPr>
          <a:r>
            <a:rPr lang="en-US" sz="1400" kern="1200" dirty="0"/>
            <a:t>	Use Pandas DataFrames to evaluate </a:t>
          </a:r>
          <a:r>
            <a:rPr lang="en-US" sz="1400" kern="1200" dirty="0">
              <a:latin typeface="+mj-lt"/>
            </a:rPr>
            <a:t>data</a:t>
          </a:r>
          <a:r>
            <a:rPr lang="en-US" sz="1400" kern="1200" dirty="0"/>
            <a:t> for usable variables</a:t>
          </a:r>
        </a:p>
        <a:p>
          <a:pPr marL="0" lvl="0" indent="0" algn="l" defTabSz="711200">
            <a:lnSpc>
              <a:spcPct val="90000"/>
            </a:lnSpc>
            <a:spcBef>
              <a:spcPct val="0"/>
            </a:spcBef>
            <a:spcAft>
              <a:spcPct val="35000"/>
            </a:spcAft>
            <a:buNone/>
          </a:pPr>
          <a:r>
            <a:rPr lang="en-US" sz="1400" kern="1200" dirty="0"/>
            <a:t>	Split &amp; Transform Variables such as Location &amp; TimeStamp</a:t>
          </a:r>
        </a:p>
        <a:p>
          <a:pPr marL="0" lvl="0" indent="0" algn="l" defTabSz="711200">
            <a:lnSpc>
              <a:spcPct val="90000"/>
            </a:lnSpc>
            <a:spcBef>
              <a:spcPct val="0"/>
            </a:spcBef>
            <a:spcAft>
              <a:spcPct val="35000"/>
            </a:spcAft>
            <a:buNone/>
          </a:pPr>
          <a:r>
            <a:rPr lang="en-US" sz="1400" kern="1200" dirty="0"/>
            <a:t>	Perform Outliers Analysis &amp; Visualize with MatPlotLib tools</a:t>
          </a:r>
        </a:p>
      </dsp:txBody>
      <dsp:txXfrm>
        <a:off x="61656" y="61656"/>
        <a:ext cx="6399602" cy="1139722"/>
      </dsp:txXfrm>
    </dsp:sp>
    <dsp:sp modelId="{6DD51C26-3657-43F2-A3B2-2C8A18185077}">
      <dsp:nvSpPr>
        <dsp:cNvPr id="0" name=""/>
        <dsp:cNvSpPr/>
      </dsp:nvSpPr>
      <dsp:spPr>
        <a:xfrm>
          <a:off x="0" y="1292790"/>
          <a:ext cx="6522914" cy="1263034"/>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2.  Locate and Remove Missing data</a:t>
          </a:r>
        </a:p>
      </dsp:txBody>
      <dsp:txXfrm>
        <a:off x="61656" y="1354446"/>
        <a:ext cx="6399602" cy="1139722"/>
      </dsp:txXfrm>
    </dsp:sp>
    <dsp:sp modelId="{73B05FCA-DA1D-4153-843D-22E9BED594FD}">
      <dsp:nvSpPr>
        <dsp:cNvPr id="0" name=""/>
        <dsp:cNvSpPr/>
      </dsp:nvSpPr>
      <dsp:spPr>
        <a:xfrm>
          <a:off x="0" y="2555559"/>
          <a:ext cx="6522914" cy="1263034"/>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3. Identify and Correct Ambiguous Data</a:t>
          </a:r>
        </a:p>
      </dsp:txBody>
      <dsp:txXfrm>
        <a:off x="61656" y="2617215"/>
        <a:ext cx="6399602" cy="1139722"/>
      </dsp:txXfrm>
    </dsp:sp>
    <dsp:sp modelId="{A94C7F11-A2C6-4AFC-99B1-9CEA4D42C317}">
      <dsp:nvSpPr>
        <dsp:cNvPr id="0" name=""/>
        <dsp:cNvSpPr/>
      </dsp:nvSpPr>
      <dsp:spPr>
        <a:xfrm>
          <a:off x="0" y="3833741"/>
          <a:ext cx="6522914" cy="1263034"/>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533400">
            <a:lnSpc>
              <a:spcPct val="90000"/>
            </a:lnSpc>
            <a:spcBef>
              <a:spcPct val="0"/>
            </a:spcBef>
            <a:spcAft>
              <a:spcPct val="35000"/>
            </a:spcAft>
            <a:buNone/>
          </a:pPr>
          <a:r>
            <a:rPr lang="en-US" sz="1600" kern="1200" dirty="0"/>
            <a:t>4. Load Dependencies to complete analysis </a:t>
          </a:r>
        </a:p>
        <a:p>
          <a:pPr marL="0" lvl="0" indent="0" algn="l" defTabSz="533400">
            <a:lnSpc>
              <a:spcPct val="90000"/>
            </a:lnSpc>
            <a:spcBef>
              <a:spcPct val="0"/>
            </a:spcBef>
            <a:spcAft>
              <a:spcPct val="35000"/>
            </a:spcAft>
            <a:buNone/>
          </a:pPr>
          <a:r>
            <a:rPr lang="en-US" sz="1200" kern="1200" dirty="0"/>
            <a:t>	from datetime import datetime</a:t>
          </a:r>
        </a:p>
        <a:p>
          <a:pPr marL="0" lvl="0" indent="0" algn="l" defTabSz="533400">
            <a:lnSpc>
              <a:spcPct val="90000"/>
            </a:lnSpc>
            <a:spcBef>
              <a:spcPct val="0"/>
            </a:spcBef>
            <a:spcAft>
              <a:spcPct val="35000"/>
            </a:spcAft>
            <a:buNone/>
          </a:pPr>
          <a:r>
            <a:rPr lang="en-US" sz="1200" kern="1200" dirty="0"/>
            <a:t>	from sklearn.linear_model import LinearRegression</a:t>
          </a:r>
        </a:p>
        <a:p>
          <a:pPr marL="0" lvl="0" indent="0" algn="l" defTabSz="533400">
            <a:lnSpc>
              <a:spcPct val="90000"/>
            </a:lnSpc>
            <a:spcBef>
              <a:spcPct val="0"/>
            </a:spcBef>
            <a:spcAft>
              <a:spcPct val="35000"/>
            </a:spcAft>
            <a:buNone/>
          </a:pPr>
          <a:r>
            <a:rPr lang="en-US" sz="1200" kern="1200" dirty="0"/>
            <a:t>	from sklearn.preprocessing import OneHotEncoder</a:t>
          </a:r>
        </a:p>
        <a:p>
          <a:pPr marL="0" lvl="0" indent="0" algn="l" defTabSz="533400">
            <a:lnSpc>
              <a:spcPct val="90000"/>
            </a:lnSpc>
            <a:spcBef>
              <a:spcPct val="0"/>
            </a:spcBef>
            <a:spcAft>
              <a:spcPct val="35000"/>
            </a:spcAft>
            <a:buNone/>
          </a:pPr>
          <a:r>
            <a:rPr lang="en-US" sz="1200" kern="1200" dirty="0"/>
            <a:t>	from scipy import stats</a:t>
          </a:r>
        </a:p>
      </dsp:txBody>
      <dsp:txXfrm>
        <a:off x="61656" y="3895397"/>
        <a:ext cx="6399602" cy="11397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89326"/>
          <a:ext cx="9905998" cy="79794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Our goal is to deploy a machine learning model that can be used to predict salaries for data scientists and STEM professionals.</a:t>
          </a:r>
        </a:p>
      </dsp:txBody>
      <dsp:txXfrm>
        <a:off x="38952" y="128278"/>
        <a:ext cx="9828094" cy="720036"/>
      </dsp:txXfrm>
    </dsp:sp>
    <dsp:sp modelId="{F5DB8E21-B6D7-4751-9A6F-03D1DB1838AF}">
      <dsp:nvSpPr>
        <dsp:cNvPr id="0" name=""/>
        <dsp:cNvSpPr/>
      </dsp:nvSpPr>
      <dsp:spPr>
        <a:xfrm>
          <a:off x="0" y="950626"/>
          <a:ext cx="9905998" cy="79794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Linear regression seemed to be best model to choose with a continuous variable like salary.</a:t>
          </a:r>
        </a:p>
      </dsp:txBody>
      <dsp:txXfrm>
        <a:off x="38952" y="989578"/>
        <a:ext cx="9828094" cy="720036"/>
      </dsp:txXfrm>
    </dsp:sp>
    <dsp:sp modelId="{31C43D22-A48B-45E5-87FF-CE4EA1012698}">
      <dsp:nvSpPr>
        <dsp:cNvPr id="0" name=""/>
        <dsp:cNvSpPr/>
      </dsp:nvSpPr>
      <dsp:spPr>
        <a:xfrm>
          <a:off x="0" y="1811926"/>
          <a:ext cx="9905998" cy="79794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With our cleaned and pre-processed data, we divided the data into training and testing sets and then train and test our model</a:t>
          </a:r>
        </a:p>
      </dsp:txBody>
      <dsp:txXfrm>
        <a:off x="38952" y="1850878"/>
        <a:ext cx="9828094" cy="720036"/>
      </dsp:txXfrm>
    </dsp:sp>
    <dsp:sp modelId="{0E7500DA-2D7C-4CEA-8C67-8938B1028F59}">
      <dsp:nvSpPr>
        <dsp:cNvPr id="0" name=""/>
        <dsp:cNvSpPr/>
      </dsp:nvSpPr>
      <dsp:spPr>
        <a:xfrm>
          <a:off x="0" y="2673226"/>
          <a:ext cx="9905998" cy="79794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The salary prediction by years of service example in Module 17.2.3 was the starting point for our coding</a:t>
          </a:r>
        </a:p>
      </dsp:txBody>
      <dsp:txXfrm>
        <a:off x="38952" y="2712178"/>
        <a:ext cx="9828094" cy="720036"/>
      </dsp:txXfrm>
    </dsp:sp>
    <dsp:sp modelId="{C7C5C593-DC7C-4925-A901-63827404F120}">
      <dsp:nvSpPr>
        <dsp:cNvPr id="0" name=""/>
        <dsp:cNvSpPr/>
      </dsp:nvSpPr>
      <dsp:spPr>
        <a:xfrm>
          <a:off x="0" y="3534527"/>
          <a:ext cx="9905998" cy="79794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We explored which features were the best predictors</a:t>
          </a:r>
        </a:p>
      </dsp:txBody>
      <dsp:txXfrm>
        <a:off x="38952" y="3573479"/>
        <a:ext cx="9828094" cy="7200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0"/>
          <a:ext cx="5449887" cy="171831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Look at each metro area and calculate the distances from downtown and include participants within 30-50 miles. </a:t>
          </a:r>
        </a:p>
        <a:p>
          <a:pPr marL="0" lvl="0" indent="0" algn="l" defTabSz="755650">
            <a:lnSpc>
              <a:spcPct val="90000"/>
            </a:lnSpc>
            <a:spcBef>
              <a:spcPct val="0"/>
            </a:spcBef>
            <a:spcAft>
              <a:spcPct val="35000"/>
            </a:spcAft>
            <a:buNone/>
          </a:pPr>
          <a:r>
            <a:rPr lang="en-US" sz="1700" kern="1200" dirty="0"/>
            <a:t>Start by naming &amp; retrieving long/lat for each metro area</a:t>
          </a:r>
        </a:p>
        <a:p>
          <a:pPr marL="0" lvl="0" indent="0" algn="l" defTabSz="755650">
            <a:lnSpc>
              <a:spcPct val="90000"/>
            </a:lnSpc>
            <a:spcBef>
              <a:spcPct val="0"/>
            </a:spcBef>
            <a:spcAft>
              <a:spcPct val="35000"/>
            </a:spcAft>
            <a:buNone/>
          </a:pPr>
          <a:r>
            <a:rPr lang="en-US" sz="1700" kern="1200" dirty="0"/>
            <a:t>Use an </a:t>
          </a:r>
          <a:r>
            <a:rPr lang="en-US" sz="1700" b="1" kern="1200" dirty="0"/>
            <a:t>openweathermap API call </a:t>
          </a:r>
          <a:r>
            <a:rPr lang="en-US" sz="1700" kern="1200" dirty="0"/>
            <a:t>to get the long and lat for each city and state combination</a:t>
          </a:r>
        </a:p>
      </dsp:txBody>
      <dsp:txXfrm>
        <a:off x="83881" y="83881"/>
        <a:ext cx="5282125" cy="1550556"/>
      </dsp:txXfrm>
    </dsp:sp>
    <dsp:sp modelId="{F5DB8E21-B6D7-4751-9A6F-03D1DB1838AF}">
      <dsp:nvSpPr>
        <dsp:cNvPr id="0" name=""/>
        <dsp:cNvSpPr/>
      </dsp:nvSpPr>
      <dsp:spPr>
        <a:xfrm>
          <a:off x="0" y="1808545"/>
          <a:ext cx="5449887" cy="165220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Create a loc group for each of the top 9 regions</a:t>
          </a:r>
        </a:p>
        <a:p>
          <a:pPr marL="0" lvl="0" indent="0" algn="l" defTabSz="755650">
            <a:lnSpc>
              <a:spcPct val="90000"/>
            </a:lnSpc>
            <a:spcBef>
              <a:spcPct val="0"/>
            </a:spcBef>
            <a:spcAft>
              <a:spcPct val="35000"/>
            </a:spcAft>
            <a:buNone/>
          </a:pPr>
          <a:r>
            <a:rPr lang="en-US" sz="1700" kern="1200" dirty="0"/>
            <a:t>For each region, calculate the distance from the central metro</a:t>
          </a:r>
        </a:p>
        <a:p>
          <a:pPr marL="0" lvl="0" indent="0" algn="l" defTabSz="755650">
            <a:lnSpc>
              <a:spcPct val="90000"/>
            </a:lnSpc>
            <a:spcBef>
              <a:spcPct val="0"/>
            </a:spcBef>
            <a:spcAft>
              <a:spcPct val="35000"/>
            </a:spcAft>
            <a:buNone/>
          </a:pPr>
          <a:r>
            <a:rPr lang="en-US" sz="1700" kern="1200" dirty="0"/>
            <a:t>Use this distance to decide who to include in that region, be consistent if it makes sense to</a:t>
          </a:r>
        </a:p>
      </dsp:txBody>
      <dsp:txXfrm>
        <a:off x="80654" y="1889199"/>
        <a:ext cx="5288579" cy="1490899"/>
      </dsp:txXfrm>
    </dsp:sp>
    <dsp:sp modelId="{EB5DBEA7-1047-4952-A2D6-36385C400EC3}">
      <dsp:nvSpPr>
        <dsp:cNvPr id="0" name=""/>
        <dsp:cNvSpPr/>
      </dsp:nvSpPr>
      <dsp:spPr>
        <a:xfrm>
          <a:off x="0" y="3565433"/>
          <a:ext cx="5449887" cy="1285965"/>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Notes: </a:t>
          </a:r>
        </a:p>
        <a:p>
          <a:pPr marL="0" lvl="0" indent="0" algn="l" defTabSz="755650">
            <a:lnSpc>
              <a:spcPct val="90000"/>
            </a:lnSpc>
            <a:spcBef>
              <a:spcPct val="0"/>
            </a:spcBef>
            <a:spcAft>
              <a:spcPct val="35000"/>
            </a:spcAft>
            <a:buNone/>
          </a:pPr>
          <a:r>
            <a:rPr lang="en-US" sz="1700" kern="1200" dirty="0"/>
            <a:t>Avoid geographical overlap any of the identified regions</a:t>
          </a:r>
        </a:p>
        <a:p>
          <a:pPr marL="0" lvl="0" indent="0" algn="l" defTabSz="755650">
            <a:lnSpc>
              <a:spcPct val="90000"/>
            </a:lnSpc>
            <a:spcBef>
              <a:spcPct val="0"/>
            </a:spcBef>
            <a:spcAft>
              <a:spcPct val="35000"/>
            </a:spcAft>
            <a:buNone/>
          </a:pPr>
          <a:r>
            <a:rPr lang="en-US" sz="1700" kern="1200" dirty="0"/>
            <a:t>Respondents not captured in the top 9 regions are grouped into region 10.</a:t>
          </a:r>
        </a:p>
      </dsp:txBody>
      <dsp:txXfrm>
        <a:off x="62776" y="3628209"/>
        <a:ext cx="5324335" cy="11604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62026"/>
          <a:ext cx="5031606" cy="1207439"/>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Create the Region Bins by establishing distances of &lt;=40miles from the metro center.</a:t>
          </a:r>
        </a:p>
      </dsp:txBody>
      <dsp:txXfrm>
        <a:off x="58942" y="120968"/>
        <a:ext cx="4913722" cy="1089555"/>
      </dsp:txXfrm>
    </dsp:sp>
    <dsp:sp modelId="{0E7500DA-2D7C-4CEA-8C67-8938B1028F59}">
      <dsp:nvSpPr>
        <dsp:cNvPr id="0" name=""/>
        <dsp:cNvSpPr/>
      </dsp:nvSpPr>
      <dsp:spPr>
        <a:xfrm>
          <a:off x="0" y="1338586"/>
          <a:ext cx="5031606" cy="1207439"/>
        </a:xfrm>
        <a:prstGeom prst="roundRect">
          <a:avLst/>
        </a:prstGeom>
        <a:gradFill rotWithShape="0">
          <a:gsLst>
            <a:gs pos="0">
              <a:schemeClr val="accent4">
                <a:hueOff val="-2362766"/>
                <a:satOff val="-3784"/>
                <a:lumOff val="392"/>
                <a:alphaOff val="0"/>
                <a:tint val="94000"/>
                <a:satMod val="105000"/>
                <a:lumMod val="102000"/>
              </a:schemeClr>
            </a:gs>
            <a:gs pos="100000">
              <a:schemeClr val="accent4">
                <a:hueOff val="-2362766"/>
                <a:satOff val="-3784"/>
                <a:lumOff val="39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Allow Region 10 to include all other locations </a:t>
          </a:r>
        </a:p>
      </dsp:txBody>
      <dsp:txXfrm>
        <a:off x="58942" y="1397528"/>
        <a:ext cx="4913722" cy="1089555"/>
      </dsp:txXfrm>
    </dsp:sp>
    <dsp:sp modelId="{C7C5C593-DC7C-4925-A901-63827404F120}">
      <dsp:nvSpPr>
        <dsp:cNvPr id="0" name=""/>
        <dsp:cNvSpPr/>
      </dsp:nvSpPr>
      <dsp:spPr>
        <a:xfrm>
          <a:off x="0" y="2615146"/>
          <a:ext cx="5031606" cy="1207439"/>
        </a:xfrm>
        <a:prstGeom prst="round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total of 10 regions are generated</a:t>
          </a:r>
        </a:p>
        <a:p>
          <a:pPr marL="0" lvl="0" indent="0" algn="l" defTabSz="1066800">
            <a:lnSpc>
              <a:spcPct val="90000"/>
            </a:lnSpc>
            <a:spcBef>
              <a:spcPct val="0"/>
            </a:spcBef>
            <a:spcAft>
              <a:spcPct val="35000"/>
            </a:spcAft>
            <a:buNone/>
          </a:pPr>
          <a:r>
            <a:rPr lang="en-US" sz="2400" kern="1200" dirty="0"/>
            <a:t>Region 10 contains 9976 rows</a:t>
          </a:r>
        </a:p>
      </dsp:txBody>
      <dsp:txXfrm>
        <a:off x="58942" y="2674088"/>
        <a:ext cx="4913722" cy="108955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8T00:43:16.2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3C475963-B890-463F-8099-257CFF7E83EA}" type="datetimeFigureOut">
              <a:rPr lang="en-US" smtClean="0"/>
              <a:t>5/1/2022</a:t>
            </a:fld>
            <a:endParaRPr lang="en-US" dirty="0"/>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DAFF7EC8-416A-4AAE-9DA9-2AE6E189A393}" type="slidenum">
              <a:rPr lang="en-US" smtClean="0"/>
              <a:t>‹#›</a:t>
            </a:fld>
            <a:endParaRPr lang="en-US" dirty="0"/>
          </a:p>
        </p:txBody>
      </p:sp>
    </p:spTree>
    <p:extLst>
      <p:ext uri="{BB962C8B-B14F-4D97-AF65-F5344CB8AC3E}">
        <p14:creationId xmlns:p14="http://schemas.microsoft.com/office/powerpoint/2010/main" val="202606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a:t>
            </a:fld>
            <a:endParaRPr lang="en-US" dirty="0"/>
          </a:p>
        </p:txBody>
      </p:sp>
    </p:spTree>
    <p:extLst>
      <p:ext uri="{BB962C8B-B14F-4D97-AF65-F5344CB8AC3E}">
        <p14:creationId xmlns:p14="http://schemas.microsoft.com/office/powerpoint/2010/main" val="41699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13</a:t>
            </a:fld>
            <a:endParaRPr lang="en-US" dirty="0"/>
          </a:p>
        </p:txBody>
      </p:sp>
    </p:spTree>
    <p:extLst>
      <p:ext uri="{BB962C8B-B14F-4D97-AF65-F5344CB8AC3E}">
        <p14:creationId xmlns:p14="http://schemas.microsoft.com/office/powerpoint/2010/main" val="2892242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and intercept don’t add much to interpretation.  Medium strength correlation at best, aiming for =/&gt;0.5</a:t>
            </a:r>
          </a:p>
        </p:txBody>
      </p:sp>
      <p:sp>
        <p:nvSpPr>
          <p:cNvPr id="4" name="Slide Number Placeholder 3"/>
          <p:cNvSpPr>
            <a:spLocks noGrp="1"/>
          </p:cNvSpPr>
          <p:nvPr>
            <p:ph type="sldNum" sz="quarter" idx="5"/>
          </p:nvPr>
        </p:nvSpPr>
        <p:spPr/>
        <p:txBody>
          <a:bodyPr/>
          <a:lstStyle/>
          <a:p>
            <a:fld id="{DAFF7EC8-416A-4AAE-9DA9-2AE6E189A393}" type="slidenum">
              <a:rPr lang="en-US" smtClean="0"/>
              <a:t>23</a:t>
            </a:fld>
            <a:endParaRPr lang="en-US" dirty="0"/>
          </a:p>
        </p:txBody>
      </p:sp>
    </p:spTree>
    <p:extLst>
      <p:ext uri="{BB962C8B-B14F-4D97-AF65-F5344CB8AC3E}">
        <p14:creationId xmlns:p14="http://schemas.microsoft.com/office/powerpoint/2010/main" val="1307489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26</a:t>
            </a:fld>
            <a:endParaRPr lang="en-US" dirty="0"/>
          </a:p>
        </p:txBody>
      </p:sp>
    </p:spTree>
    <p:extLst>
      <p:ext uri="{BB962C8B-B14F-4D97-AF65-F5344CB8AC3E}">
        <p14:creationId xmlns:p14="http://schemas.microsoft.com/office/powerpoint/2010/main" val="1185552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is a supervised ensemble learning algorithm that is used for both classifications as well as regression problems. But however, it is mainly used for classification problems. </a:t>
            </a:r>
          </a:p>
          <a:p>
            <a:r>
              <a:rPr lang="en-US" dirty="0"/>
              <a:t>As we know that a forest is made up of trees and more trees mean more robust forest. Similarly, the random forest algorithm creates decision trees on data samples and then gets the prediction from each of them and finally selects the best solution by means of voting. It is an ensemble method that is better than a single decision tree because it reduces the over-fitting by averaging the result.</a:t>
            </a:r>
          </a:p>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27</a:t>
            </a:fld>
            <a:endParaRPr lang="en-US" dirty="0"/>
          </a:p>
        </p:txBody>
      </p:sp>
    </p:spTree>
    <p:extLst>
      <p:ext uri="{BB962C8B-B14F-4D97-AF65-F5344CB8AC3E}">
        <p14:creationId xmlns:p14="http://schemas.microsoft.com/office/powerpoint/2010/main" val="3161558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46</a:t>
            </a:fld>
            <a:endParaRPr lang="en-US" dirty="0"/>
          </a:p>
        </p:txBody>
      </p:sp>
    </p:spTree>
    <p:extLst>
      <p:ext uri="{BB962C8B-B14F-4D97-AF65-F5344CB8AC3E}">
        <p14:creationId xmlns:p14="http://schemas.microsoft.com/office/powerpoint/2010/main" val="218923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Demographic data was somewhat skewed, even after cleaning due to lack of responses or perhaps the population of Data Science and STEM Professionals represented by the data sample collected during scraping. </a:t>
            </a:r>
          </a:p>
        </p:txBody>
      </p:sp>
      <p:sp>
        <p:nvSpPr>
          <p:cNvPr id="4" name="Slide Number Placeholder 3"/>
          <p:cNvSpPr>
            <a:spLocks noGrp="1"/>
          </p:cNvSpPr>
          <p:nvPr>
            <p:ph type="sldNum" sz="quarter" idx="5"/>
          </p:nvPr>
        </p:nvSpPr>
        <p:spPr/>
        <p:txBody>
          <a:bodyPr/>
          <a:lstStyle/>
          <a:p>
            <a:fld id="{DAFF7EC8-416A-4AAE-9DA9-2AE6E189A393}" type="slidenum">
              <a:rPr lang="en-US" smtClean="0"/>
              <a:t>47</a:t>
            </a:fld>
            <a:endParaRPr lang="en-US" dirty="0"/>
          </a:p>
        </p:txBody>
      </p:sp>
    </p:spTree>
    <p:extLst>
      <p:ext uri="{BB962C8B-B14F-4D97-AF65-F5344CB8AC3E}">
        <p14:creationId xmlns:p14="http://schemas.microsoft.com/office/powerpoint/2010/main" val="1124779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to improve the RF Model by dropping features that provided little influence to the model did not improve accuracy over the full featured model and showed no improvement in accuracy over the linear regression model.  As the tool predicts a salary range and the user is prompted to enter values for 3 features, predictive accuracy is based on determinations developed by training the tool using the static data rather than applying regression statistics with weak correlations, thereby reducing any bias toward a linear relationship of these features to the output.   </a:t>
            </a:r>
          </a:p>
        </p:txBody>
      </p:sp>
      <p:sp>
        <p:nvSpPr>
          <p:cNvPr id="4" name="Slide Number Placeholder 3"/>
          <p:cNvSpPr>
            <a:spLocks noGrp="1"/>
          </p:cNvSpPr>
          <p:nvPr>
            <p:ph type="sldNum" sz="quarter" idx="5"/>
          </p:nvPr>
        </p:nvSpPr>
        <p:spPr/>
        <p:txBody>
          <a:bodyPr/>
          <a:lstStyle/>
          <a:p>
            <a:fld id="{DAFF7EC8-416A-4AAE-9DA9-2AE6E189A393}" type="slidenum">
              <a:rPr lang="en-US" smtClean="0"/>
              <a:t>48</a:t>
            </a:fld>
            <a:endParaRPr lang="en-US" dirty="0"/>
          </a:p>
        </p:txBody>
      </p:sp>
    </p:spTree>
    <p:extLst>
      <p:ext uri="{BB962C8B-B14F-4D97-AF65-F5344CB8AC3E}">
        <p14:creationId xmlns:p14="http://schemas.microsoft.com/office/powerpoint/2010/main" val="770720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5/1/2022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5/1/2022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hyperlink" Target="http://stats.stackexchange.com/questions/104892/what-are-real-strengths-of-association-when-using-pearson-correlation" TargetMode="Externa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6.png"/><Relationship Id="rId7" Type="http://schemas.openxmlformats.org/officeDocument/2006/relationships/diagramColors" Target="../diagrams/colors8.xml"/><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57.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diagramLayout" Target="../diagrams/layout9.xml"/><Relationship Id="rId7" Type="http://schemas.openxmlformats.org/officeDocument/2006/relationships/image" Target="../media/image58.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fif"/><Relationship Id="rId5" Type="http://schemas.openxmlformats.org/officeDocument/2006/relationships/image" Target="../media/image4.jfif"/><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69.png"/><Relationship Id="rId7" Type="http://schemas.openxmlformats.org/officeDocument/2006/relationships/diagramColors" Target="../diagrams/colors11.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 Id="rId9" Type="http://schemas.openxmlformats.org/officeDocument/2006/relationships/image" Target="../media/image70.png"/></Relationships>
</file>

<file path=ppt/slides/_rels/slide41.xml.rels><?xml version="1.0" encoding="UTF-8" standalone="yes"?>
<Relationships xmlns="http://schemas.openxmlformats.org/package/2006/relationships"><Relationship Id="rId2" Type="http://schemas.openxmlformats.org/officeDocument/2006/relationships/hyperlink" Target="https://stem-salary-predictor.herokuapp.com/"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ourses.lumenlearning.com/suny-esc-wm-englishcomposition1/chapter/conclusion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hyperlink" Target="https://pixabay.com/fr/illustrations/%C3%A9change-d-id%C3%A9es-d%C3%A9bat-discussion-222787/"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hyperlink" Target="http://blogbiologiadistancia.blogspot.com/" TargetMode="External"/><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w="9525">
                    <a:solidFill>
                      <a:srgbClr val="000000"/>
                    </a:solidFill>
                    <a:miter lim="800000"/>
                    <a:headEnd/>
                    <a:tailEnd/>
                  </a14:hiddenLine>
                </a:ext>
              </a:extLst>
            </p:spPr>
          </p:sp>
        </p:grpSp>
      </p:grpSp>
      <p:sp useBgFill="1">
        <p:nvSpPr>
          <p:cNvPr id="98" name="Rectangle 5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dirty="0"/>
              <a:t>Capstone project – Segment 2</a:t>
            </a:r>
          </a:p>
        </p:txBody>
      </p:sp>
      <p:sp>
        <p:nvSpPr>
          <p:cNvPr id="3" name="Subtitle 2"/>
          <p:cNvSpPr>
            <a:spLocks noGrp="1"/>
          </p:cNvSpPr>
          <p:nvPr>
            <p:ph type="subTitle" idx="1"/>
          </p:nvPr>
        </p:nvSpPr>
        <p:spPr>
          <a:xfrm>
            <a:off x="1141412" y="2249487"/>
            <a:ext cx="9905999" cy="3541714"/>
          </a:xfrm>
        </p:spPr>
        <p:txBody>
          <a:bodyPr vert="horz" lIns="91440" tIns="45720" rIns="91440" bIns="45720" rtlCol="0">
            <a:normAutofit/>
          </a:bodyPr>
          <a:lstStyle/>
          <a:p>
            <a:r>
              <a:rPr lang="en-US" dirty="0">
                <a:solidFill>
                  <a:schemeClr val="tx1"/>
                </a:solidFill>
              </a:rPr>
              <a:t>Cheryl berger • Lucien Roberts • martha richardson</a:t>
            </a: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p:txBody>
      </p:sp>
      <p:grpSp>
        <p:nvGrpSpPr>
          <p:cNvPr id="100" name="Group 8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A4A3-1FAA-4855-A00C-4101F7476F80}"/>
              </a:ext>
            </a:extLst>
          </p:cNvPr>
          <p:cNvSpPr>
            <a:spLocks noGrp="1"/>
          </p:cNvSpPr>
          <p:nvPr>
            <p:ph type="title"/>
          </p:nvPr>
        </p:nvSpPr>
        <p:spPr/>
        <p:txBody>
          <a:bodyPr/>
          <a:lstStyle/>
          <a:p>
            <a:r>
              <a:rPr lang="en-US" dirty="0"/>
              <a:t>TOP 5 EMPLOYERS And TITLES</a:t>
            </a:r>
          </a:p>
        </p:txBody>
      </p:sp>
      <p:pic>
        <p:nvPicPr>
          <p:cNvPr id="13" name="Content Placeholder 12">
            <a:extLst>
              <a:ext uri="{FF2B5EF4-FFF2-40B4-BE49-F238E27FC236}">
                <a16:creationId xmlns:a16="http://schemas.microsoft.com/office/drawing/2014/main" id="{DFC86FCE-066A-4367-8D8F-D8D14FB738D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798827" y="1990181"/>
            <a:ext cx="5022883" cy="36729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55F9D611-1EF8-4C75-96F6-06B5BDC664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9000"/>
                    </a14:imgEffect>
                  </a14:imgLayer>
                </a14:imgProps>
              </a:ext>
            </a:extLst>
          </a:blip>
          <a:stretch>
            <a:fillRect/>
          </a:stretch>
        </p:blipFill>
        <p:spPr>
          <a:xfrm>
            <a:off x="6024529" y="1962408"/>
            <a:ext cx="5207578" cy="3700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16267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71D0-9B93-4E43-A0CC-8BF34E798E54}"/>
              </a:ext>
            </a:extLst>
          </p:cNvPr>
          <p:cNvSpPr>
            <a:spLocks noGrp="1"/>
          </p:cNvSpPr>
          <p:nvPr>
            <p:ph type="title"/>
          </p:nvPr>
        </p:nvSpPr>
        <p:spPr>
          <a:xfrm>
            <a:off x="1141414" y="482041"/>
            <a:ext cx="9905998" cy="1478570"/>
          </a:xfrm>
        </p:spPr>
        <p:txBody>
          <a:bodyPr/>
          <a:lstStyle/>
          <a:p>
            <a:r>
              <a:rPr lang="en-US" dirty="0"/>
              <a:t>AnnuAL SALARY BY YEARS OF EXPERIENCE</a:t>
            </a:r>
          </a:p>
        </p:txBody>
      </p:sp>
      <p:pic>
        <p:nvPicPr>
          <p:cNvPr id="5" name="Content Placeholder 4">
            <a:extLst>
              <a:ext uri="{FF2B5EF4-FFF2-40B4-BE49-F238E27FC236}">
                <a16:creationId xmlns:a16="http://schemas.microsoft.com/office/drawing/2014/main" id="{3B391CF8-446A-4CF8-BBE2-905EBC5FFF80}"/>
              </a:ext>
            </a:extLst>
          </p:cNvPr>
          <p:cNvPicPr>
            <a:picLocks noGrp="1" noChangeAspect="1"/>
          </p:cNvPicPr>
          <p:nvPr>
            <p:ph idx="1"/>
          </p:nvPr>
        </p:nvPicPr>
        <p:blipFill>
          <a:blip r:embed="rId2"/>
          <a:stretch>
            <a:fillRect/>
          </a:stretch>
        </p:blipFill>
        <p:spPr>
          <a:xfrm>
            <a:off x="1278549" y="1842448"/>
            <a:ext cx="9631728" cy="3948752"/>
          </a:xfrm>
        </p:spPr>
      </p:pic>
    </p:spTree>
    <p:extLst>
      <p:ext uri="{BB962C8B-B14F-4D97-AF65-F5344CB8AC3E}">
        <p14:creationId xmlns:p14="http://schemas.microsoft.com/office/powerpoint/2010/main" val="204409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56E9-D862-42B0-A11A-86C91F489AEE}"/>
              </a:ext>
            </a:extLst>
          </p:cNvPr>
          <p:cNvSpPr>
            <a:spLocks noGrp="1"/>
          </p:cNvSpPr>
          <p:nvPr>
            <p:ph type="title"/>
          </p:nvPr>
        </p:nvSpPr>
        <p:spPr>
          <a:xfrm>
            <a:off x="1141415" y="351818"/>
            <a:ext cx="9905998" cy="1478570"/>
          </a:xfrm>
        </p:spPr>
        <p:txBody>
          <a:bodyPr>
            <a:normAutofit/>
          </a:bodyPr>
          <a:lstStyle/>
          <a:p>
            <a:r>
              <a:rPr lang="en-US" dirty="0"/>
              <a:t>OBJECTIVES OF OUR PROJECT</a:t>
            </a:r>
          </a:p>
        </p:txBody>
      </p:sp>
      <p:graphicFrame>
        <p:nvGraphicFramePr>
          <p:cNvPr id="79" name="Content Placeholder 2">
            <a:extLst>
              <a:ext uri="{FF2B5EF4-FFF2-40B4-BE49-F238E27FC236}">
                <a16:creationId xmlns:a16="http://schemas.microsoft.com/office/drawing/2014/main" id="{D858940D-5588-BDD7-1F8B-3898D0DAC7D3}"/>
              </a:ext>
            </a:extLst>
          </p:cNvPr>
          <p:cNvGraphicFramePr>
            <a:graphicFrameLocks noGrp="1"/>
          </p:cNvGraphicFramePr>
          <p:nvPr>
            <p:ph idx="1"/>
            <p:extLst>
              <p:ext uri="{D42A27DB-BD31-4B8C-83A1-F6EECF244321}">
                <p14:modId xmlns:p14="http://schemas.microsoft.com/office/powerpoint/2010/main" val="2125946109"/>
              </p:ext>
            </p:extLst>
          </p:nvPr>
        </p:nvGraphicFramePr>
        <p:xfrm>
          <a:off x="1014415" y="1830388"/>
          <a:ext cx="10428287" cy="414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316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CD13-15E7-4E11-AC09-ACF001D1C1E3}"/>
              </a:ext>
            </a:extLst>
          </p:cNvPr>
          <p:cNvSpPr>
            <a:spLocks noGrp="1"/>
          </p:cNvSpPr>
          <p:nvPr>
            <p:ph type="title"/>
          </p:nvPr>
        </p:nvSpPr>
        <p:spPr>
          <a:xfrm>
            <a:off x="1141413" y="290972"/>
            <a:ext cx="9905998" cy="1478570"/>
          </a:xfrm>
        </p:spPr>
        <p:txBody>
          <a:bodyPr/>
          <a:lstStyle/>
          <a:p>
            <a:r>
              <a:rPr lang="en-US" dirty="0"/>
              <a:t>PROJECT ARCHITECTURE</a:t>
            </a:r>
          </a:p>
        </p:txBody>
      </p:sp>
      <p:graphicFrame>
        <p:nvGraphicFramePr>
          <p:cNvPr id="4" name="Content Placeholder 3">
            <a:extLst>
              <a:ext uri="{FF2B5EF4-FFF2-40B4-BE49-F238E27FC236}">
                <a16:creationId xmlns:a16="http://schemas.microsoft.com/office/drawing/2014/main" id="{A333E0AB-9CE6-42DD-BDB5-9FCC80B40813}"/>
              </a:ext>
            </a:extLst>
          </p:cNvPr>
          <p:cNvGraphicFramePr>
            <a:graphicFrameLocks noGrp="1"/>
          </p:cNvGraphicFramePr>
          <p:nvPr>
            <p:ph idx="1"/>
            <p:extLst>
              <p:ext uri="{D42A27DB-BD31-4B8C-83A1-F6EECF244321}">
                <p14:modId xmlns:p14="http://schemas.microsoft.com/office/powerpoint/2010/main" val="24296423"/>
              </p:ext>
            </p:extLst>
          </p:nvPr>
        </p:nvGraphicFramePr>
        <p:xfrm>
          <a:off x="1141413" y="1310186"/>
          <a:ext cx="10459184" cy="4640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874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74CC-07AD-4E3E-82C1-D43DC655FC69}"/>
              </a:ext>
            </a:extLst>
          </p:cNvPr>
          <p:cNvSpPr>
            <a:spLocks noGrp="1"/>
          </p:cNvSpPr>
          <p:nvPr>
            <p:ph type="title"/>
          </p:nvPr>
        </p:nvSpPr>
        <p:spPr>
          <a:xfrm>
            <a:off x="1359777" y="0"/>
            <a:ext cx="9905998" cy="1478570"/>
          </a:xfrm>
        </p:spPr>
        <p:txBody>
          <a:bodyPr/>
          <a:lstStyle/>
          <a:p>
            <a:r>
              <a:rPr lang="en-US" dirty="0"/>
              <a:t>KEY ASSUMPTIONS</a:t>
            </a:r>
          </a:p>
        </p:txBody>
      </p:sp>
      <p:sp>
        <p:nvSpPr>
          <p:cNvPr id="3" name="Content Placeholder 2">
            <a:extLst>
              <a:ext uri="{FF2B5EF4-FFF2-40B4-BE49-F238E27FC236}">
                <a16:creationId xmlns:a16="http://schemas.microsoft.com/office/drawing/2014/main" id="{D50D597B-3AD0-48A8-BBF9-1D73E5126645}"/>
              </a:ext>
            </a:extLst>
          </p:cNvPr>
          <p:cNvSpPr>
            <a:spLocks noGrp="1"/>
          </p:cNvSpPr>
          <p:nvPr>
            <p:ph idx="1"/>
          </p:nvPr>
        </p:nvSpPr>
        <p:spPr>
          <a:xfrm>
            <a:off x="1143001" y="1342093"/>
            <a:ext cx="9905998" cy="4444558"/>
          </a:xfrm>
        </p:spPr>
        <p:txBody>
          <a:bodyPr>
            <a:normAutofit/>
          </a:bodyPr>
          <a:lstStyle/>
          <a:p>
            <a:r>
              <a:rPr lang="en-US" dirty="0"/>
              <a:t>The methods to gather the data appear to be user survey and do not represent a random sample of the full population of Data Science and STEM professionals.  </a:t>
            </a:r>
          </a:p>
          <a:p>
            <a:r>
              <a:rPr lang="en-US" dirty="0"/>
              <a:t>Data was collected over a 5-year duration, all salary values used for modeling were weighted equally.</a:t>
            </a:r>
          </a:p>
          <a:p>
            <a:r>
              <a:rPr lang="en-US" dirty="0"/>
              <a:t>Currency units were not given discreetly, data was filtered for US respondents and assumes salary values are reported in US dollars.</a:t>
            </a:r>
          </a:p>
          <a:p>
            <a:r>
              <a:rPr lang="en-US" dirty="0"/>
              <a:t> There is no uniform standard for job titles across industries, or even similar companies, ladders and levels are not considered in our analysis.  </a:t>
            </a:r>
          </a:p>
        </p:txBody>
      </p:sp>
    </p:spTree>
    <p:extLst>
      <p:ext uri="{BB962C8B-B14F-4D97-AF65-F5344CB8AC3E}">
        <p14:creationId xmlns:p14="http://schemas.microsoft.com/office/powerpoint/2010/main" val="1901250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1634-6E5A-4264-9E28-5D19CB22654E}"/>
              </a:ext>
            </a:extLst>
          </p:cNvPr>
          <p:cNvSpPr>
            <a:spLocks noGrp="1"/>
          </p:cNvSpPr>
          <p:nvPr>
            <p:ph type="title"/>
          </p:nvPr>
        </p:nvSpPr>
        <p:spPr/>
        <p:txBody>
          <a:bodyPr/>
          <a:lstStyle/>
          <a:p>
            <a:r>
              <a:rPr lang="en-US" dirty="0"/>
              <a:t>DATA PRE-PRocessing</a:t>
            </a:r>
          </a:p>
        </p:txBody>
      </p:sp>
    </p:spTree>
    <p:extLst>
      <p:ext uri="{BB962C8B-B14F-4D97-AF65-F5344CB8AC3E}">
        <p14:creationId xmlns:p14="http://schemas.microsoft.com/office/powerpoint/2010/main" val="27452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31F3-A267-444E-A47A-143FF601B74A}"/>
              </a:ext>
            </a:extLst>
          </p:cNvPr>
          <p:cNvSpPr>
            <a:spLocks noGrp="1"/>
          </p:cNvSpPr>
          <p:nvPr>
            <p:ph type="title"/>
          </p:nvPr>
        </p:nvSpPr>
        <p:spPr>
          <a:xfrm>
            <a:off x="1243012" y="186716"/>
            <a:ext cx="9905998" cy="1478570"/>
          </a:xfrm>
        </p:spPr>
        <p:txBody>
          <a:bodyPr/>
          <a:lstStyle/>
          <a:p>
            <a:r>
              <a:rPr lang="en-US" dirty="0"/>
              <a:t>DATA CLEANING STEPS </a:t>
            </a:r>
          </a:p>
        </p:txBody>
      </p:sp>
      <p:sp>
        <p:nvSpPr>
          <p:cNvPr id="3" name="Content Placeholder 2">
            <a:extLst>
              <a:ext uri="{FF2B5EF4-FFF2-40B4-BE49-F238E27FC236}">
                <a16:creationId xmlns:a16="http://schemas.microsoft.com/office/drawing/2014/main" id="{6CBFC356-A79E-4801-B523-DFC5B9DDEA7F}"/>
              </a:ext>
            </a:extLst>
          </p:cNvPr>
          <p:cNvSpPr>
            <a:spLocks noGrp="1"/>
          </p:cNvSpPr>
          <p:nvPr>
            <p:ph idx="1"/>
          </p:nvPr>
        </p:nvSpPr>
        <p:spPr>
          <a:xfrm>
            <a:off x="1042990" y="1665286"/>
            <a:ext cx="9996488" cy="3302288"/>
          </a:xfrm>
        </p:spPr>
        <p:txBody>
          <a:bodyPr>
            <a:normAutofit/>
          </a:bodyPr>
          <a:lstStyle/>
          <a:p>
            <a:pPr marL="914400" lvl="2"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32CF9C4A-98CA-48D3-A52C-EF250B97AC8B}"/>
              </a:ext>
            </a:extLst>
          </p:cNvPr>
          <p:cNvPicPr>
            <a:picLocks noChangeAspect="1"/>
          </p:cNvPicPr>
          <p:nvPr/>
        </p:nvPicPr>
        <p:blipFill>
          <a:blip r:embed="rId2"/>
          <a:stretch>
            <a:fillRect/>
          </a:stretch>
        </p:blipFill>
        <p:spPr>
          <a:xfrm>
            <a:off x="8005281" y="2086260"/>
            <a:ext cx="3275163" cy="2881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7" name="TextBox 8">
            <a:extLst>
              <a:ext uri="{FF2B5EF4-FFF2-40B4-BE49-F238E27FC236}">
                <a16:creationId xmlns:a16="http://schemas.microsoft.com/office/drawing/2014/main" id="{CD8DBDEC-DA54-4171-96C7-E81CDAAEFFF9}"/>
              </a:ext>
            </a:extLst>
          </p:cNvPr>
          <p:cNvGraphicFramePr/>
          <p:nvPr>
            <p:extLst>
              <p:ext uri="{D42A27DB-BD31-4B8C-83A1-F6EECF244321}">
                <p14:modId xmlns:p14="http://schemas.microsoft.com/office/powerpoint/2010/main" val="889560633"/>
              </p:ext>
            </p:extLst>
          </p:nvPr>
        </p:nvGraphicFramePr>
        <p:xfrm>
          <a:off x="1152522" y="1358615"/>
          <a:ext cx="6522914" cy="50967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5748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8A0C-7E22-495B-BCAC-5DC9A7CCF86D}"/>
              </a:ext>
            </a:extLst>
          </p:cNvPr>
          <p:cNvSpPr>
            <a:spLocks noGrp="1"/>
          </p:cNvSpPr>
          <p:nvPr>
            <p:ph type="title"/>
          </p:nvPr>
        </p:nvSpPr>
        <p:spPr>
          <a:xfrm>
            <a:off x="1141411" y="347172"/>
            <a:ext cx="9905998" cy="1095982"/>
          </a:xfrm>
        </p:spPr>
        <p:txBody>
          <a:bodyPr/>
          <a:lstStyle/>
          <a:p>
            <a:r>
              <a:rPr lang="en-US" dirty="0"/>
              <a:t>SPLIT the LOCATION COLUMN</a:t>
            </a:r>
          </a:p>
        </p:txBody>
      </p:sp>
      <p:sp>
        <p:nvSpPr>
          <p:cNvPr id="3" name="Content Placeholder 2">
            <a:extLst>
              <a:ext uri="{FF2B5EF4-FFF2-40B4-BE49-F238E27FC236}">
                <a16:creationId xmlns:a16="http://schemas.microsoft.com/office/drawing/2014/main" id="{12FCAF88-6F61-4A5F-894A-A93A8284ADF7}"/>
              </a:ext>
            </a:extLst>
          </p:cNvPr>
          <p:cNvSpPr>
            <a:spLocks noGrp="1"/>
          </p:cNvSpPr>
          <p:nvPr>
            <p:ph idx="1"/>
          </p:nvPr>
        </p:nvSpPr>
        <p:spPr>
          <a:xfrm>
            <a:off x="1141411" y="1574612"/>
            <a:ext cx="9905999" cy="3541714"/>
          </a:xfrm>
        </p:spPr>
        <p:txBody>
          <a:bodyPr/>
          <a:lstStyle/>
          <a:p>
            <a:r>
              <a:rPr lang="en-US" dirty="0"/>
              <a:t>The feature “location” was an object containing a string list of city, state &amp; country</a:t>
            </a:r>
          </a:p>
          <a:p>
            <a:r>
              <a:rPr lang="en-US" dirty="0"/>
              <a:t>Using Python, split into 3 columns and add back to the Pandas dataFrame</a:t>
            </a:r>
          </a:p>
          <a:p>
            <a:pPr marL="0" indent="0">
              <a:buNone/>
            </a:pPr>
            <a:endParaRPr lang="en-US" dirty="0"/>
          </a:p>
        </p:txBody>
      </p:sp>
      <p:pic>
        <p:nvPicPr>
          <p:cNvPr id="5" name="Picture 4">
            <a:extLst>
              <a:ext uri="{FF2B5EF4-FFF2-40B4-BE49-F238E27FC236}">
                <a16:creationId xmlns:a16="http://schemas.microsoft.com/office/drawing/2014/main" id="{E105347A-D54D-40AF-8C9F-ACCABF885D4E}"/>
              </a:ext>
            </a:extLst>
          </p:cNvPr>
          <p:cNvPicPr>
            <a:picLocks noChangeAspect="1"/>
          </p:cNvPicPr>
          <p:nvPr/>
        </p:nvPicPr>
        <p:blipFill>
          <a:blip r:embed="rId2"/>
          <a:stretch>
            <a:fillRect/>
          </a:stretch>
        </p:blipFill>
        <p:spPr>
          <a:xfrm>
            <a:off x="1296538" y="3188476"/>
            <a:ext cx="2740938" cy="25334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B9A20A36-9B18-44A3-B2D1-C24C01146885}"/>
              </a:ext>
            </a:extLst>
          </p:cNvPr>
          <p:cNvPicPr>
            <a:picLocks noChangeAspect="1"/>
          </p:cNvPicPr>
          <p:nvPr/>
        </p:nvPicPr>
        <p:blipFill>
          <a:blip r:embed="rId3"/>
          <a:stretch>
            <a:fillRect/>
          </a:stretch>
        </p:blipFill>
        <p:spPr>
          <a:xfrm>
            <a:off x="4452058" y="3345469"/>
            <a:ext cx="6768392" cy="24503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3861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7383-9C97-428A-B8DB-6CA54BE3156B}"/>
              </a:ext>
            </a:extLst>
          </p:cNvPr>
          <p:cNvSpPr>
            <a:spLocks noGrp="1"/>
          </p:cNvSpPr>
          <p:nvPr>
            <p:ph type="title"/>
          </p:nvPr>
        </p:nvSpPr>
        <p:spPr>
          <a:xfrm>
            <a:off x="1143001" y="241413"/>
            <a:ext cx="9905998" cy="1134082"/>
          </a:xfrm>
        </p:spPr>
        <p:txBody>
          <a:bodyPr/>
          <a:lstStyle/>
          <a:p>
            <a:r>
              <a:rPr lang="en-US" dirty="0"/>
              <a:t>CLEANING Noisy &amp; UNWANTED DATA</a:t>
            </a:r>
          </a:p>
        </p:txBody>
      </p:sp>
      <p:pic>
        <p:nvPicPr>
          <p:cNvPr id="9" name="Picture 8">
            <a:extLst>
              <a:ext uri="{FF2B5EF4-FFF2-40B4-BE49-F238E27FC236}">
                <a16:creationId xmlns:a16="http://schemas.microsoft.com/office/drawing/2014/main" id="{0CDEC675-7035-49D0-9921-3FC3E69934DF}"/>
              </a:ext>
            </a:extLst>
          </p:cNvPr>
          <p:cNvPicPr>
            <a:picLocks noChangeAspect="1"/>
          </p:cNvPicPr>
          <p:nvPr/>
        </p:nvPicPr>
        <p:blipFill>
          <a:blip r:embed="rId2"/>
          <a:stretch>
            <a:fillRect/>
          </a:stretch>
        </p:blipFill>
        <p:spPr>
          <a:xfrm>
            <a:off x="1377262" y="2056579"/>
            <a:ext cx="3387918" cy="2325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Content Placeholder 15">
            <a:extLst>
              <a:ext uri="{FF2B5EF4-FFF2-40B4-BE49-F238E27FC236}">
                <a16:creationId xmlns:a16="http://schemas.microsoft.com/office/drawing/2014/main" id="{9226F97C-A83A-4AF0-864B-5DAD9F4C4262}"/>
              </a:ext>
            </a:extLst>
          </p:cNvPr>
          <p:cNvSpPr>
            <a:spLocks noGrp="1"/>
          </p:cNvSpPr>
          <p:nvPr>
            <p:ph idx="1"/>
          </p:nvPr>
        </p:nvSpPr>
        <p:spPr>
          <a:xfrm>
            <a:off x="1080875" y="1374055"/>
            <a:ext cx="3980692" cy="3541714"/>
          </a:xfrm>
        </p:spPr>
        <p:txBody>
          <a:bodyPr/>
          <a:lstStyle/>
          <a:p>
            <a:r>
              <a:rPr lang="en-US" dirty="0"/>
              <a:t>Total &amp; Base Salary BEFORE	</a:t>
            </a:r>
          </a:p>
        </p:txBody>
      </p:sp>
      <p:pic>
        <p:nvPicPr>
          <p:cNvPr id="18" name="Picture 17">
            <a:extLst>
              <a:ext uri="{FF2B5EF4-FFF2-40B4-BE49-F238E27FC236}">
                <a16:creationId xmlns:a16="http://schemas.microsoft.com/office/drawing/2014/main" id="{F1419621-0971-46F2-87EE-ED4742897745}"/>
              </a:ext>
            </a:extLst>
          </p:cNvPr>
          <p:cNvPicPr>
            <a:picLocks noChangeAspect="1"/>
          </p:cNvPicPr>
          <p:nvPr/>
        </p:nvPicPr>
        <p:blipFill>
          <a:blip r:embed="rId3"/>
          <a:stretch>
            <a:fillRect/>
          </a:stretch>
        </p:blipFill>
        <p:spPr>
          <a:xfrm>
            <a:off x="1507910" y="4689623"/>
            <a:ext cx="2734341" cy="1663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ontent Placeholder 15">
            <a:extLst>
              <a:ext uri="{FF2B5EF4-FFF2-40B4-BE49-F238E27FC236}">
                <a16:creationId xmlns:a16="http://schemas.microsoft.com/office/drawing/2014/main" id="{B07B445F-C638-473C-8B6C-AD503E8AE1C9}"/>
              </a:ext>
            </a:extLst>
          </p:cNvPr>
          <p:cNvSpPr txBox="1">
            <a:spLocks/>
          </p:cNvSpPr>
          <p:nvPr/>
        </p:nvSpPr>
        <p:spPr>
          <a:xfrm>
            <a:off x="6182067" y="1383334"/>
            <a:ext cx="501512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Salary Levels Counts AFTER</a:t>
            </a:r>
          </a:p>
        </p:txBody>
      </p:sp>
      <p:pic>
        <p:nvPicPr>
          <p:cNvPr id="3" name="Picture 2">
            <a:extLst>
              <a:ext uri="{FF2B5EF4-FFF2-40B4-BE49-F238E27FC236}">
                <a16:creationId xmlns:a16="http://schemas.microsoft.com/office/drawing/2014/main" id="{4DC95545-2C05-4273-8B62-3113ED5D8E0B}"/>
              </a:ext>
            </a:extLst>
          </p:cNvPr>
          <p:cNvPicPr>
            <a:picLocks noChangeAspect="1"/>
          </p:cNvPicPr>
          <p:nvPr/>
        </p:nvPicPr>
        <p:blipFill>
          <a:blip r:embed="rId4"/>
          <a:stretch>
            <a:fillRect/>
          </a:stretch>
        </p:blipFill>
        <p:spPr>
          <a:xfrm>
            <a:off x="6410061" y="2072774"/>
            <a:ext cx="3877392" cy="2473645"/>
          </a:xfrm>
          <a:prstGeom prst="rect">
            <a:avLst/>
          </a:prstGeom>
        </p:spPr>
      </p:pic>
      <p:pic>
        <p:nvPicPr>
          <p:cNvPr id="5" name="Picture 4">
            <a:extLst>
              <a:ext uri="{FF2B5EF4-FFF2-40B4-BE49-F238E27FC236}">
                <a16:creationId xmlns:a16="http://schemas.microsoft.com/office/drawing/2014/main" id="{F207F0E7-C2FA-4A85-BEC0-F0DEDB833211}"/>
              </a:ext>
            </a:extLst>
          </p:cNvPr>
          <p:cNvPicPr>
            <a:picLocks noChangeAspect="1"/>
          </p:cNvPicPr>
          <p:nvPr/>
        </p:nvPicPr>
        <p:blipFill>
          <a:blip r:embed="rId5"/>
          <a:stretch>
            <a:fillRect/>
          </a:stretch>
        </p:blipFill>
        <p:spPr>
          <a:xfrm>
            <a:off x="7362446" y="4639758"/>
            <a:ext cx="1972623" cy="192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09108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9FA-DE3C-4E07-890F-BA1E9F17D1AC}"/>
              </a:ext>
            </a:extLst>
          </p:cNvPr>
          <p:cNvSpPr>
            <a:spLocks noGrp="1"/>
          </p:cNvSpPr>
          <p:nvPr>
            <p:ph type="title"/>
          </p:nvPr>
        </p:nvSpPr>
        <p:spPr>
          <a:xfrm>
            <a:off x="1141413" y="199418"/>
            <a:ext cx="9905998" cy="1478570"/>
          </a:xfrm>
        </p:spPr>
        <p:txBody>
          <a:bodyPr/>
          <a:lstStyle/>
          <a:p>
            <a:r>
              <a:rPr lang="en-US" dirty="0"/>
              <a:t>ANALYZE OUTPUT DATA FOR OUTLIERS</a:t>
            </a:r>
          </a:p>
        </p:txBody>
      </p:sp>
      <p:pic>
        <p:nvPicPr>
          <p:cNvPr id="4" name="Content Placeholder 3">
            <a:extLst>
              <a:ext uri="{FF2B5EF4-FFF2-40B4-BE49-F238E27FC236}">
                <a16:creationId xmlns:a16="http://schemas.microsoft.com/office/drawing/2014/main" id="{A11C9C7A-107F-429C-98BA-B9CD2B482627}"/>
              </a:ext>
            </a:extLst>
          </p:cNvPr>
          <p:cNvPicPr>
            <a:picLocks noGrp="1" noChangeAspect="1"/>
          </p:cNvPicPr>
          <p:nvPr>
            <p:ph idx="1"/>
          </p:nvPr>
        </p:nvPicPr>
        <p:blipFill>
          <a:blip r:embed="rId2"/>
          <a:stretch>
            <a:fillRect/>
          </a:stretch>
        </p:blipFill>
        <p:spPr>
          <a:xfrm>
            <a:off x="1411252" y="1824906"/>
            <a:ext cx="3850628" cy="23062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A8B462DD-8CBB-47D3-B45B-3EC2B9826198}"/>
              </a:ext>
            </a:extLst>
          </p:cNvPr>
          <p:cNvSpPr txBox="1"/>
          <p:nvPr/>
        </p:nvSpPr>
        <p:spPr>
          <a:xfrm>
            <a:off x="5980111" y="1433266"/>
            <a:ext cx="5500689"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4 features related to salary</a:t>
            </a:r>
          </a:p>
          <a:p>
            <a:pPr marL="742950" lvl="1" indent="-285750">
              <a:buFont typeface="Arial" panose="020B0604020202020204" pitchFamily="34" charset="0"/>
              <a:buChar char="•"/>
            </a:pPr>
            <a:r>
              <a:rPr lang="en-US" dirty="0">
                <a:latin typeface="+mj-lt"/>
              </a:rPr>
              <a:t>Base, Total annual, Bonus and Stock</a:t>
            </a:r>
          </a:p>
          <a:p>
            <a:pPr lvl="1"/>
            <a:endParaRPr lang="en-US" dirty="0">
              <a:latin typeface="+mj-lt"/>
            </a:endParaRPr>
          </a:p>
          <a:p>
            <a:pPr marL="285750" indent="-285750">
              <a:buFont typeface="Arial" panose="020B0604020202020204" pitchFamily="34" charset="0"/>
              <a:buChar char="•"/>
            </a:pPr>
            <a:r>
              <a:rPr lang="en-US" dirty="0">
                <a:latin typeface="+mj-lt"/>
              </a:rPr>
              <a:t>Use Numpy &amp; Matplot lib to generate box plots</a:t>
            </a:r>
          </a:p>
          <a:p>
            <a:pPr marL="285750" indent="-285750">
              <a:buFont typeface="Arial" panose="020B0604020202020204" pitchFamily="34" charset="0"/>
              <a:buChar char="•"/>
            </a:pPr>
            <a:r>
              <a:rPr lang="en-US" dirty="0">
                <a:latin typeface="+mj-lt"/>
              </a:rPr>
              <a:t>Drop Outliers from Dataset</a:t>
            </a:r>
          </a:p>
          <a:p>
            <a:pPr marL="742950" lvl="1" indent="-285750">
              <a:buFont typeface="Arial" panose="020B0604020202020204" pitchFamily="34" charset="0"/>
              <a:buChar char="•"/>
            </a:pPr>
            <a:r>
              <a:rPr lang="en-US" dirty="0">
                <a:latin typeface="+mj-lt"/>
              </a:rPr>
              <a:t>Add def. of outliers here</a:t>
            </a:r>
          </a:p>
          <a:p>
            <a:endParaRPr lang="en-US" b="0" i="0" dirty="0">
              <a:effectLst/>
              <a:latin typeface="+mj-lt"/>
            </a:endParaRPr>
          </a:p>
          <a:p>
            <a:pPr marL="285750" indent="-285750">
              <a:buFont typeface="Arial" panose="020B0604020202020204" pitchFamily="34" charset="0"/>
              <a:buChar char="•"/>
            </a:pPr>
            <a:r>
              <a:rPr lang="en-US" dirty="0">
                <a:latin typeface="+mj-lt"/>
              </a:rPr>
              <a:t>Write the clean data to file</a:t>
            </a:r>
          </a:p>
          <a:p>
            <a:pPr marL="742950" lvl="1" indent="-285750">
              <a:buFont typeface="Arial" panose="020B0604020202020204" pitchFamily="34" charset="0"/>
              <a:buChar char="•"/>
            </a:pPr>
            <a:r>
              <a:rPr lang="en-US" b="0" i="0" dirty="0">
                <a:effectLst/>
                <a:latin typeface="+mj-lt"/>
              </a:rPr>
              <a:t>New Dataset contains 53,076 rows × 25 columns</a:t>
            </a:r>
            <a:endParaRPr lang="en-US" dirty="0">
              <a:latin typeface="+mj-lt"/>
            </a:endParaRPr>
          </a:p>
          <a:p>
            <a:pPr marL="742950" lvl="1" indent="-285750">
              <a:buFont typeface="Arial" panose="020B0604020202020204" pitchFamily="34" charset="0"/>
              <a:buChar char="•"/>
            </a:pPr>
            <a:r>
              <a:rPr lang="en-US" dirty="0">
                <a:latin typeface="+mj-lt"/>
              </a:rPr>
              <a:t>Resources/Cleaned_Salary_Data.csv</a:t>
            </a:r>
          </a:p>
        </p:txBody>
      </p:sp>
      <p:graphicFrame>
        <p:nvGraphicFramePr>
          <p:cNvPr id="3" name="Table 4">
            <a:extLst>
              <a:ext uri="{FF2B5EF4-FFF2-40B4-BE49-F238E27FC236}">
                <a16:creationId xmlns:a16="http://schemas.microsoft.com/office/drawing/2014/main" id="{DEC3E6C5-FEA7-4A48-A20D-6E61E07B9DA6}"/>
              </a:ext>
            </a:extLst>
          </p:cNvPr>
          <p:cNvGraphicFramePr>
            <a:graphicFrameLocks noGrp="1"/>
          </p:cNvGraphicFramePr>
          <p:nvPr>
            <p:extLst>
              <p:ext uri="{D42A27DB-BD31-4B8C-83A1-F6EECF244321}">
                <p14:modId xmlns:p14="http://schemas.microsoft.com/office/powerpoint/2010/main" val="2874868303"/>
              </p:ext>
            </p:extLst>
          </p:nvPr>
        </p:nvGraphicFramePr>
        <p:xfrm>
          <a:off x="6275029" y="4647758"/>
          <a:ext cx="4370225" cy="1766688"/>
        </p:xfrm>
        <a:graphic>
          <a:graphicData uri="http://schemas.openxmlformats.org/drawingml/2006/table">
            <a:tbl>
              <a:tblPr firstRow="1" bandRow="1">
                <a:tableStyleId>{5C22544A-7EE6-4342-B048-85BDC9FD1C3A}</a:tableStyleId>
              </a:tblPr>
              <a:tblGrid>
                <a:gridCol w="2367205">
                  <a:extLst>
                    <a:ext uri="{9D8B030D-6E8A-4147-A177-3AD203B41FA5}">
                      <a16:colId xmlns:a16="http://schemas.microsoft.com/office/drawing/2014/main" val="1579588741"/>
                    </a:ext>
                  </a:extLst>
                </a:gridCol>
                <a:gridCol w="1031859">
                  <a:extLst>
                    <a:ext uri="{9D8B030D-6E8A-4147-A177-3AD203B41FA5}">
                      <a16:colId xmlns:a16="http://schemas.microsoft.com/office/drawing/2014/main" val="1195297170"/>
                    </a:ext>
                  </a:extLst>
                </a:gridCol>
                <a:gridCol w="971161">
                  <a:extLst>
                    <a:ext uri="{9D8B030D-6E8A-4147-A177-3AD203B41FA5}">
                      <a16:colId xmlns:a16="http://schemas.microsoft.com/office/drawing/2014/main" val="1858740213"/>
                    </a:ext>
                  </a:extLst>
                </a:gridCol>
              </a:tblGrid>
              <a:tr h="519140">
                <a:tc>
                  <a:txBody>
                    <a:bodyPr/>
                    <a:lstStyle/>
                    <a:p>
                      <a:r>
                        <a:rPr lang="en-US" sz="1400" dirty="0"/>
                        <a:t>Column Name</a:t>
                      </a:r>
                    </a:p>
                  </a:txBody>
                  <a:tcPr/>
                </a:tc>
                <a:tc>
                  <a:txBody>
                    <a:bodyPr/>
                    <a:lstStyle/>
                    <a:p>
                      <a:r>
                        <a:rPr lang="en-US" sz="1400" dirty="0"/>
                        <a:t> # Outliers</a:t>
                      </a:r>
                    </a:p>
                  </a:txBody>
                  <a:tcPr/>
                </a:tc>
                <a:tc>
                  <a:txBody>
                    <a:bodyPr/>
                    <a:lstStyle/>
                    <a:p>
                      <a:r>
                        <a:rPr lang="en-US" sz="1400" dirty="0"/>
                        <a:t>% of Total</a:t>
                      </a:r>
                    </a:p>
                  </a:txBody>
                  <a:tcPr/>
                </a:tc>
                <a:extLst>
                  <a:ext uri="{0D108BD9-81ED-4DB2-BD59-A6C34878D82A}">
                    <a16:rowId xmlns:a16="http://schemas.microsoft.com/office/drawing/2014/main" val="5359247"/>
                  </a:ext>
                </a:extLst>
              </a:tr>
              <a:tr h="331420">
                <a:tc>
                  <a:txBody>
                    <a:bodyPr/>
                    <a:lstStyle/>
                    <a:p>
                      <a:r>
                        <a:rPr lang="en-US" sz="1400" dirty="0"/>
                        <a:t>Total Yearly Compensation</a:t>
                      </a:r>
                    </a:p>
                  </a:txBody>
                  <a:tcPr/>
                </a:tc>
                <a:tc>
                  <a:txBody>
                    <a:bodyPr/>
                    <a:lstStyle/>
                    <a:p>
                      <a:r>
                        <a:rPr lang="en-US" sz="1400" dirty="0"/>
                        <a:t>3133</a:t>
                      </a:r>
                    </a:p>
                  </a:txBody>
                  <a:tcPr/>
                </a:tc>
                <a:tc>
                  <a:txBody>
                    <a:bodyPr/>
                    <a:lstStyle/>
                    <a:p>
                      <a:r>
                        <a:rPr lang="en-US" sz="1400" dirty="0"/>
                        <a:t>5.00</a:t>
                      </a:r>
                    </a:p>
                  </a:txBody>
                  <a:tcPr/>
                </a:tc>
                <a:extLst>
                  <a:ext uri="{0D108BD9-81ED-4DB2-BD59-A6C34878D82A}">
                    <a16:rowId xmlns:a16="http://schemas.microsoft.com/office/drawing/2014/main" val="3877291168"/>
                  </a:ext>
                </a:extLst>
              </a:tr>
              <a:tr h="305376">
                <a:tc>
                  <a:txBody>
                    <a:bodyPr/>
                    <a:lstStyle/>
                    <a:p>
                      <a:r>
                        <a:rPr lang="en-US" sz="1400" dirty="0"/>
                        <a:t>Base Salary</a:t>
                      </a:r>
                    </a:p>
                  </a:txBody>
                  <a:tcPr/>
                </a:tc>
                <a:tc>
                  <a:txBody>
                    <a:bodyPr/>
                    <a:lstStyle/>
                    <a:p>
                      <a:r>
                        <a:rPr lang="en-US" sz="1400" dirty="0"/>
                        <a:t>2155</a:t>
                      </a:r>
                    </a:p>
                  </a:txBody>
                  <a:tcPr/>
                </a:tc>
                <a:tc>
                  <a:txBody>
                    <a:bodyPr/>
                    <a:lstStyle/>
                    <a:p>
                      <a:r>
                        <a:rPr lang="en-US" sz="1400" dirty="0"/>
                        <a:t>3.44</a:t>
                      </a:r>
                    </a:p>
                  </a:txBody>
                  <a:tcPr/>
                </a:tc>
                <a:extLst>
                  <a:ext uri="{0D108BD9-81ED-4DB2-BD59-A6C34878D82A}">
                    <a16:rowId xmlns:a16="http://schemas.microsoft.com/office/drawing/2014/main" val="3887998677"/>
                  </a:ext>
                </a:extLst>
              </a:tr>
              <a:tr h="305376">
                <a:tc>
                  <a:txBody>
                    <a:bodyPr/>
                    <a:lstStyle/>
                    <a:p>
                      <a:r>
                        <a:rPr lang="en-US" sz="1400" dirty="0"/>
                        <a:t>Stock Grant Value </a:t>
                      </a:r>
                    </a:p>
                  </a:txBody>
                  <a:tcPr/>
                </a:tc>
                <a:tc>
                  <a:txBody>
                    <a:bodyPr/>
                    <a:lstStyle/>
                    <a:p>
                      <a:r>
                        <a:rPr lang="en-US" sz="1400" dirty="0"/>
                        <a:t>4683</a:t>
                      </a:r>
                    </a:p>
                  </a:txBody>
                  <a:tcPr/>
                </a:tc>
                <a:tc>
                  <a:txBody>
                    <a:bodyPr/>
                    <a:lstStyle/>
                    <a:p>
                      <a:r>
                        <a:rPr lang="en-US" sz="1400" dirty="0"/>
                        <a:t>7.48</a:t>
                      </a:r>
                    </a:p>
                  </a:txBody>
                  <a:tcPr/>
                </a:tc>
                <a:extLst>
                  <a:ext uri="{0D108BD9-81ED-4DB2-BD59-A6C34878D82A}">
                    <a16:rowId xmlns:a16="http://schemas.microsoft.com/office/drawing/2014/main" val="551702987"/>
                  </a:ext>
                </a:extLst>
              </a:tr>
              <a:tr h="305376">
                <a:tc>
                  <a:txBody>
                    <a:bodyPr/>
                    <a:lstStyle/>
                    <a:p>
                      <a:r>
                        <a:rPr lang="en-US" sz="1400" dirty="0"/>
                        <a:t>Bonus</a:t>
                      </a:r>
                    </a:p>
                  </a:txBody>
                  <a:tcPr/>
                </a:tc>
                <a:tc>
                  <a:txBody>
                    <a:bodyPr/>
                    <a:lstStyle/>
                    <a:p>
                      <a:r>
                        <a:rPr lang="en-US" sz="1400" dirty="0"/>
                        <a:t>2604</a:t>
                      </a:r>
                    </a:p>
                  </a:txBody>
                  <a:tcPr/>
                </a:tc>
                <a:tc>
                  <a:txBody>
                    <a:bodyPr/>
                    <a:lstStyle/>
                    <a:p>
                      <a:r>
                        <a:rPr lang="en-US" sz="1400" dirty="0"/>
                        <a:t>4.16</a:t>
                      </a:r>
                    </a:p>
                  </a:txBody>
                  <a:tcPr/>
                </a:tc>
                <a:extLst>
                  <a:ext uri="{0D108BD9-81ED-4DB2-BD59-A6C34878D82A}">
                    <a16:rowId xmlns:a16="http://schemas.microsoft.com/office/drawing/2014/main" val="551147907"/>
                  </a:ext>
                </a:extLst>
              </a:tr>
            </a:tbl>
          </a:graphicData>
        </a:graphic>
      </p:graphicFrame>
      <p:pic>
        <p:nvPicPr>
          <p:cNvPr id="6" name="Picture 5">
            <a:extLst>
              <a:ext uri="{FF2B5EF4-FFF2-40B4-BE49-F238E27FC236}">
                <a16:creationId xmlns:a16="http://schemas.microsoft.com/office/drawing/2014/main" id="{36E0C0DA-3717-4E1A-9D87-214883FE47F0}"/>
              </a:ext>
            </a:extLst>
          </p:cNvPr>
          <p:cNvPicPr>
            <a:picLocks noChangeAspect="1"/>
          </p:cNvPicPr>
          <p:nvPr/>
        </p:nvPicPr>
        <p:blipFill>
          <a:blip r:embed="rId3"/>
          <a:stretch>
            <a:fillRect/>
          </a:stretch>
        </p:blipFill>
        <p:spPr>
          <a:xfrm>
            <a:off x="1260911" y="4295588"/>
            <a:ext cx="4151311" cy="1303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637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A10E-DB0D-48EF-BAE9-91C089799DD2}"/>
              </a:ext>
            </a:extLst>
          </p:cNvPr>
          <p:cNvSpPr>
            <a:spLocks noGrp="1"/>
          </p:cNvSpPr>
          <p:nvPr>
            <p:ph type="title"/>
          </p:nvPr>
        </p:nvSpPr>
        <p:spPr>
          <a:xfrm>
            <a:off x="1141412" y="104044"/>
            <a:ext cx="9905998" cy="1478570"/>
          </a:xfrm>
        </p:spPr>
        <p:txBody>
          <a:bodyPr/>
          <a:lstStyle/>
          <a:p>
            <a:r>
              <a:rPr lang="en-US" dirty="0"/>
              <a:t>Agenda</a:t>
            </a:r>
          </a:p>
        </p:txBody>
      </p:sp>
      <p:sp>
        <p:nvSpPr>
          <p:cNvPr id="3" name="Content Placeholder 2">
            <a:extLst>
              <a:ext uri="{FF2B5EF4-FFF2-40B4-BE49-F238E27FC236}">
                <a16:creationId xmlns:a16="http://schemas.microsoft.com/office/drawing/2014/main" id="{E5013325-772E-4A7F-9FC8-9910C00B58C6}"/>
              </a:ext>
            </a:extLst>
          </p:cNvPr>
          <p:cNvSpPr>
            <a:spLocks noGrp="1"/>
          </p:cNvSpPr>
          <p:nvPr>
            <p:ph idx="1"/>
          </p:nvPr>
        </p:nvSpPr>
        <p:spPr>
          <a:xfrm>
            <a:off x="1141412" y="1282700"/>
            <a:ext cx="4370388" cy="5090986"/>
          </a:xfrm>
        </p:spPr>
        <p:txBody>
          <a:bodyPr>
            <a:normAutofit fontScale="85000" lnSpcReduction="10000"/>
          </a:bodyPr>
          <a:lstStyle/>
          <a:p>
            <a:r>
              <a:rPr lang="en-US" dirty="0"/>
              <a:t>Topic Selection</a:t>
            </a:r>
          </a:p>
          <a:p>
            <a:pPr lvl="1">
              <a:buSzPct val="90000"/>
              <a:buFont typeface="Courier New" panose="02070309020205020404" pitchFamily="49" charset="0"/>
              <a:buChar char="o"/>
            </a:pPr>
            <a:r>
              <a:rPr lang="en-US" dirty="0"/>
              <a:t>Data Exploration</a:t>
            </a:r>
          </a:p>
          <a:p>
            <a:pPr lvl="1">
              <a:buSzPct val="90000"/>
              <a:buFont typeface="Courier New" panose="02070309020205020404" pitchFamily="49" charset="0"/>
              <a:buChar char="o"/>
            </a:pPr>
            <a:r>
              <a:rPr lang="en-US" dirty="0"/>
              <a:t>Objectives</a:t>
            </a:r>
          </a:p>
          <a:p>
            <a:pPr lvl="1">
              <a:buSzPct val="90000"/>
              <a:buFont typeface="Courier New" panose="02070309020205020404" pitchFamily="49" charset="0"/>
              <a:buChar char="o"/>
            </a:pPr>
            <a:r>
              <a:rPr lang="en-US" dirty="0"/>
              <a:t>Assumptions</a:t>
            </a:r>
          </a:p>
          <a:p>
            <a:r>
              <a:rPr lang="en-US" dirty="0"/>
              <a:t>Data Pre-processing</a:t>
            </a:r>
          </a:p>
          <a:p>
            <a:pPr lvl="1">
              <a:buSzPct val="90000"/>
              <a:buFont typeface="Courier New" panose="02070309020205020404" pitchFamily="49" charset="0"/>
              <a:buChar char="o"/>
            </a:pPr>
            <a:r>
              <a:rPr lang="en-US" dirty="0"/>
              <a:t>Data Cleaning</a:t>
            </a:r>
          </a:p>
          <a:p>
            <a:pPr lvl="1">
              <a:buSzPct val="90000"/>
              <a:buFont typeface="Courier New" panose="02070309020205020404" pitchFamily="49" charset="0"/>
              <a:buChar char="o"/>
            </a:pPr>
            <a:r>
              <a:rPr lang="en-US" dirty="0"/>
              <a:t>Feature Selection &amp; Engineering</a:t>
            </a:r>
          </a:p>
          <a:p>
            <a:pPr lvl="2">
              <a:buSzPct val="90000"/>
              <a:buFont typeface="Courier New" panose="02070309020205020404" pitchFamily="49" charset="0"/>
              <a:buChar char="o"/>
            </a:pPr>
            <a:r>
              <a:rPr lang="en-US" dirty="0"/>
              <a:t>Salary Levels</a:t>
            </a:r>
          </a:p>
          <a:p>
            <a:pPr lvl="2">
              <a:buSzPct val="90000"/>
              <a:buFont typeface="Courier New" panose="02070309020205020404" pitchFamily="49" charset="0"/>
              <a:buChar char="o"/>
            </a:pPr>
            <a:r>
              <a:rPr lang="en-US" dirty="0"/>
              <a:t>Regions</a:t>
            </a:r>
          </a:p>
          <a:p>
            <a:pPr>
              <a:buSzPct val="90000"/>
            </a:pPr>
            <a:r>
              <a:rPr lang="en-US" dirty="0"/>
              <a:t>Analysis of Machine Learning Models </a:t>
            </a:r>
          </a:p>
          <a:p>
            <a:pPr lvl="1">
              <a:buSzPct val="90000"/>
              <a:buFont typeface="Courier New" panose="02070309020205020404" pitchFamily="49" charset="0"/>
              <a:buChar char="o"/>
            </a:pPr>
            <a:r>
              <a:rPr lang="en-US" dirty="0"/>
              <a:t>Linear Regression</a:t>
            </a:r>
          </a:p>
          <a:p>
            <a:pPr lvl="1">
              <a:buSzPct val="90000"/>
              <a:buFont typeface="Courier New" panose="02070309020205020404" pitchFamily="49" charset="0"/>
              <a:buChar char="o"/>
            </a:pPr>
            <a:r>
              <a:rPr lang="en-US" dirty="0"/>
              <a:t>Ensemble ML Model</a:t>
            </a:r>
          </a:p>
          <a:p>
            <a:pPr lvl="1">
              <a:buSzPct val="90000"/>
              <a:buFont typeface="Courier New" panose="02070309020205020404" pitchFamily="49" charset="0"/>
              <a:buChar char="o"/>
            </a:pPr>
            <a:r>
              <a:rPr lang="en-US" dirty="0"/>
              <a:t>Model Assessment &amp; Selection (Limitations &amp; Benefits)</a:t>
            </a:r>
          </a:p>
          <a:p>
            <a:pPr marL="0" indent="0">
              <a:buNone/>
            </a:pPr>
            <a:endParaRPr lang="en-US" dirty="0"/>
          </a:p>
        </p:txBody>
      </p:sp>
      <p:sp>
        <p:nvSpPr>
          <p:cNvPr id="5" name="TextBox 4">
            <a:extLst>
              <a:ext uri="{FF2B5EF4-FFF2-40B4-BE49-F238E27FC236}">
                <a16:creationId xmlns:a16="http://schemas.microsoft.com/office/drawing/2014/main" id="{0496C44A-D5D5-4BF0-AD09-18BDD9CC0AC7}"/>
              </a:ext>
            </a:extLst>
          </p:cNvPr>
          <p:cNvSpPr txBox="1"/>
          <p:nvPr/>
        </p:nvSpPr>
        <p:spPr>
          <a:xfrm>
            <a:off x="6094411" y="1282700"/>
            <a:ext cx="4914901" cy="4794839"/>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400" dirty="0">
                <a:solidFill>
                  <a:prstClr val="white"/>
                </a:solidFill>
                <a:latin typeface="Tw Cen MT" panose="020B0602020104020603"/>
              </a:rPr>
              <a:t>Data</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Interface </a:t>
            </a:r>
            <a:r>
              <a:rPr lang="en-US" sz="2400" dirty="0">
                <a:solidFill>
                  <a:prstClr val="white"/>
                </a:solidFill>
                <a:latin typeface="Tw Cen MT" panose="020B0602020104020603"/>
              </a:rPr>
              <a:t>to Dashboard</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lang="en-US" sz="1600" dirty="0">
                <a:solidFill>
                  <a:prstClr val="white"/>
                </a:solidFill>
                <a:latin typeface="Tw Cen MT" panose="020B0602020104020603"/>
              </a:rPr>
              <a:t>Pandas and Python to connect model</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Tableau Storyboard/Website configuration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Demo</a:t>
            </a:r>
            <a:r>
              <a:rPr lang="en-US" sz="1600" dirty="0">
                <a:solidFill>
                  <a:prstClr val="white"/>
                </a:solidFill>
                <a:latin typeface="Tw Cen MT" panose="020B0602020104020603"/>
              </a:rPr>
              <a:t>nstration</a:t>
            </a:r>
          </a:p>
          <a:p>
            <a:pPr marL="1257300" lvl="2" indent="-342900" defTabSz="914400">
              <a:lnSpc>
                <a:spcPct val="120000"/>
              </a:lnSpc>
              <a:spcBef>
                <a:spcPts val="500"/>
              </a:spcBef>
              <a:buSzPct val="90000"/>
              <a:buFont typeface="Courier New" panose="02070309020205020404" pitchFamily="49" charset="0"/>
              <a:buChar char="o"/>
              <a:defRPr/>
            </a:pPr>
            <a:r>
              <a:rPr lang="en-US" sz="1600" dirty="0">
                <a:solidFill>
                  <a:prstClr val="white"/>
                </a:solidFill>
                <a:latin typeface="Tw Cen MT" panose="020B0602020104020603"/>
              </a:rPr>
              <a:t>Overall </a:t>
            </a:r>
            <a:r>
              <a:rPr lang="en-US" sz="1400" dirty="0">
                <a:solidFill>
                  <a:prstClr val="white"/>
                </a:solidFill>
                <a:latin typeface="Tw Cen MT" panose="020B0602020104020603"/>
              </a:rPr>
              <a:t>Salary</a:t>
            </a:r>
            <a:r>
              <a:rPr lang="en-US" sz="1600" dirty="0">
                <a:solidFill>
                  <a:prstClr val="white"/>
                </a:solidFill>
                <a:latin typeface="Tw Cen MT" panose="020B0602020104020603"/>
              </a:rPr>
              <a:t> Range Predictor</a:t>
            </a:r>
          </a:p>
          <a:p>
            <a:pPr marL="1257300" lvl="2" indent="-342900" defTabSz="914400">
              <a:lnSpc>
                <a:spcPct val="120000"/>
              </a:lnSpc>
              <a:spcBef>
                <a:spcPts val="500"/>
              </a:spcBef>
              <a:buSzPct val="90000"/>
              <a:buFont typeface="Courier New" panose="02070309020205020404" pitchFamily="49" charset="0"/>
              <a:buChar char="o"/>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Top 5 Tech Salary Predictor</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Conclusions</a:t>
            </a:r>
          </a:p>
          <a:p>
            <a:pPr marL="685800" lvl="1" indent="-228600" defTabSz="914400">
              <a:lnSpc>
                <a:spcPct val="120000"/>
              </a:lnSpc>
              <a:spcBef>
                <a:spcPts val="1000"/>
              </a:spcBef>
              <a:buSzPct val="125000"/>
              <a:buFont typeface="Arial" panose="020B0604020202020204" pitchFamily="34" charset="0"/>
              <a:buChar char="•"/>
              <a:defRPr/>
            </a:pPr>
            <a:r>
              <a:rPr lang="en-US" sz="1600" dirty="0">
                <a:solidFill>
                  <a:prstClr val="white"/>
                </a:solidFill>
                <a:latin typeface="Tw Cen MT" panose="020B0602020104020603"/>
              </a:rPr>
              <a:t>Data Summary</a:t>
            </a:r>
          </a:p>
          <a:p>
            <a:pPr marL="685800" lvl="1" indent="-228600" defTabSz="914400">
              <a:lnSpc>
                <a:spcPct val="120000"/>
              </a:lnSpc>
              <a:spcBef>
                <a:spcPts val="1000"/>
              </a:spcBef>
              <a:buSzPct val="125000"/>
              <a:buFont typeface="Arial" panose="020B0604020202020204" pitchFamily="34" charset="0"/>
              <a:buChar char="•"/>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Pred</a:t>
            </a:r>
            <a:r>
              <a:rPr lang="en-US" sz="1600" dirty="0">
                <a:solidFill>
                  <a:prstClr val="white"/>
                </a:solidFill>
                <a:latin typeface="Tw Cen MT" panose="020B0602020104020603"/>
              </a:rPr>
              <a:t>ictive Model Summary</a:t>
            </a:r>
            <a:endPar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Discussion</a:t>
            </a:r>
            <a:r>
              <a:rPr lang="en-US" sz="2000" dirty="0">
                <a:solidFill>
                  <a:prstClr val="white"/>
                </a:solidFill>
                <a:latin typeface="Tw Cen MT" panose="020B0602020104020603"/>
              </a:rPr>
              <a:t>/Q&amp;A</a:t>
            </a:r>
          </a:p>
          <a:p>
            <a:pPr marL="685800" lvl="1" indent="-228600" defTabSz="914400">
              <a:lnSpc>
                <a:spcPct val="120000"/>
              </a:lnSpc>
              <a:spcBef>
                <a:spcPts val="1000"/>
              </a:spcBef>
              <a:buSzPct val="125000"/>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Unsupervised Learning</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C85D849E-1041-4893-9C31-33400ADB1F30}"/>
                  </a:ext>
                </a:extLst>
              </p14:cNvPr>
              <p14:cNvContentPartPr/>
              <p14:nvPr/>
            </p14:nvContentPartPr>
            <p14:xfrm>
              <a:off x="-1638780" y="761940"/>
              <a:ext cx="360" cy="360"/>
            </p14:xfrm>
          </p:contentPart>
        </mc:Choice>
        <mc:Fallback xmlns="">
          <p:pic>
            <p:nvPicPr>
              <p:cNvPr id="4" name="Ink 3">
                <a:extLst>
                  <a:ext uri="{FF2B5EF4-FFF2-40B4-BE49-F238E27FC236}">
                    <a16:creationId xmlns:a16="http://schemas.microsoft.com/office/drawing/2014/main" id="{C85D849E-1041-4893-9C31-33400ADB1F30}"/>
                  </a:ext>
                </a:extLst>
              </p:cNvPr>
              <p:cNvPicPr/>
              <p:nvPr/>
            </p:nvPicPr>
            <p:blipFill>
              <a:blip r:embed="rId3"/>
              <a:stretch>
                <a:fillRect/>
              </a:stretch>
            </p:blipFill>
            <p:spPr>
              <a:xfrm>
                <a:off x="-1692780" y="653940"/>
                <a:ext cx="108000" cy="216000"/>
              </a:xfrm>
              <a:prstGeom prst="rect">
                <a:avLst/>
              </a:prstGeom>
            </p:spPr>
          </p:pic>
        </mc:Fallback>
      </mc:AlternateContent>
    </p:spTree>
    <p:extLst>
      <p:ext uri="{BB962C8B-B14F-4D97-AF65-F5344CB8AC3E}">
        <p14:creationId xmlns:p14="http://schemas.microsoft.com/office/powerpoint/2010/main" val="300891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F731-A75F-4CBC-9F49-FDBC99D821F1}"/>
              </a:ext>
            </a:extLst>
          </p:cNvPr>
          <p:cNvSpPr>
            <a:spLocks noGrp="1"/>
          </p:cNvSpPr>
          <p:nvPr>
            <p:ph type="title"/>
          </p:nvPr>
        </p:nvSpPr>
        <p:spPr>
          <a:xfrm>
            <a:off x="1045878" y="222733"/>
            <a:ext cx="9905998" cy="1196634"/>
          </a:xfrm>
        </p:spPr>
        <p:txBody>
          <a:bodyPr/>
          <a:lstStyle/>
          <a:p>
            <a:r>
              <a:rPr lang="en-US" dirty="0"/>
              <a:t>PERFORM ADDITIONAL Data Cleaning </a:t>
            </a:r>
          </a:p>
        </p:txBody>
      </p:sp>
      <p:sp>
        <p:nvSpPr>
          <p:cNvPr id="3" name="Content Placeholder 2">
            <a:extLst>
              <a:ext uri="{FF2B5EF4-FFF2-40B4-BE49-F238E27FC236}">
                <a16:creationId xmlns:a16="http://schemas.microsoft.com/office/drawing/2014/main" id="{70B25443-310C-4EA1-BC9E-4CF0EB94DAB9}"/>
              </a:ext>
            </a:extLst>
          </p:cNvPr>
          <p:cNvSpPr>
            <a:spLocks noGrp="1"/>
          </p:cNvSpPr>
          <p:nvPr>
            <p:ph idx="1"/>
          </p:nvPr>
        </p:nvSpPr>
        <p:spPr>
          <a:xfrm>
            <a:off x="1143000" y="1320420"/>
            <a:ext cx="9905999" cy="4916607"/>
          </a:xfrm>
        </p:spPr>
        <p:txBody>
          <a:bodyPr>
            <a:normAutofit fontScale="92500" lnSpcReduction="10000"/>
          </a:bodyPr>
          <a:lstStyle/>
          <a:p>
            <a:r>
              <a:rPr lang="en-US" dirty="0"/>
              <a:t>0 duplicate columns/rows found in dataset </a:t>
            </a:r>
          </a:p>
          <a:p>
            <a:r>
              <a:rPr lang="en-US" dirty="0"/>
              <a:t>Drop 4 unwanted columns 'level’, 'tag’ 'Race’, 'Education'</a:t>
            </a:r>
          </a:p>
          <a:p>
            <a:r>
              <a:rPr lang="en-US" dirty="0"/>
              <a:t>Identify &amp; Remove null values</a:t>
            </a:r>
          </a:p>
          <a:p>
            <a:pPr lvl="1"/>
            <a:r>
              <a:rPr lang="en-US" dirty="0"/>
              <a:t>gender                     19,540</a:t>
            </a:r>
          </a:p>
          <a:p>
            <a:pPr lvl="1"/>
            <a:r>
              <a:rPr lang="en-US" dirty="0"/>
              <a:t>otherdetails               22,505</a:t>
            </a:r>
          </a:p>
          <a:p>
            <a:r>
              <a:rPr lang="en-US" dirty="0"/>
              <a:t>Drop 5 rows where company is NaN missing rows (data now has 62,637 rows) </a:t>
            </a:r>
          </a:p>
          <a:p>
            <a:r>
              <a:rPr lang="en-US" dirty="0"/>
              <a:t>Convert timestamp field from object to ‘datetime’</a:t>
            </a:r>
          </a:p>
          <a:p>
            <a:r>
              <a:rPr lang="en-US" dirty="0"/>
              <a:t>Clean-up erroneous data values in location, education and gender columns</a:t>
            </a:r>
          </a:p>
          <a:p>
            <a:pPr lvl="1"/>
            <a:r>
              <a:rPr lang="en-US" dirty="0"/>
              <a:t>The total number of rows with data in the education columns is 30,472</a:t>
            </a:r>
          </a:p>
          <a:p>
            <a:pPr lvl="1"/>
            <a:r>
              <a:rPr lang="en-US" dirty="0"/>
              <a:t>The total number of rows with data in the race columns is 22,426</a:t>
            </a:r>
          </a:p>
          <a:p>
            <a:pPr lvl="1"/>
            <a:r>
              <a:rPr lang="en-US" dirty="0"/>
              <a:t>Identified and corrected additional typographical and formatting errors in the location data</a:t>
            </a:r>
          </a:p>
          <a:p>
            <a:endParaRPr lang="en-US" dirty="0"/>
          </a:p>
        </p:txBody>
      </p:sp>
    </p:spTree>
    <p:extLst>
      <p:ext uri="{BB962C8B-B14F-4D97-AF65-F5344CB8AC3E}">
        <p14:creationId xmlns:p14="http://schemas.microsoft.com/office/powerpoint/2010/main" val="763741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C417-BA52-400E-9F46-A344219D8178}"/>
              </a:ext>
            </a:extLst>
          </p:cNvPr>
          <p:cNvSpPr>
            <a:spLocks noGrp="1"/>
          </p:cNvSpPr>
          <p:nvPr>
            <p:ph type="title"/>
          </p:nvPr>
        </p:nvSpPr>
        <p:spPr/>
        <p:txBody>
          <a:bodyPr/>
          <a:lstStyle/>
          <a:p>
            <a:r>
              <a:rPr lang="en-US" dirty="0"/>
              <a:t>MACHINE LEARNING MODEL</a:t>
            </a:r>
          </a:p>
        </p:txBody>
      </p:sp>
    </p:spTree>
    <p:extLst>
      <p:ext uri="{BB962C8B-B14F-4D97-AF65-F5344CB8AC3E}">
        <p14:creationId xmlns:p14="http://schemas.microsoft.com/office/powerpoint/2010/main" val="289548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38B6-2DD6-4981-A7FA-A279F373E105}"/>
              </a:ext>
            </a:extLst>
          </p:cNvPr>
          <p:cNvSpPr>
            <a:spLocks noGrp="1"/>
          </p:cNvSpPr>
          <p:nvPr>
            <p:ph type="title"/>
          </p:nvPr>
        </p:nvSpPr>
        <p:spPr>
          <a:xfrm>
            <a:off x="1141413" y="339118"/>
            <a:ext cx="9905998" cy="1478570"/>
          </a:xfrm>
        </p:spPr>
        <p:txBody>
          <a:bodyPr>
            <a:normAutofit/>
          </a:bodyPr>
          <a:lstStyle/>
          <a:p>
            <a:r>
              <a:rPr lang="en-US" dirty="0"/>
              <a:t>Initial Proposed machine learning model</a:t>
            </a:r>
          </a:p>
        </p:txBody>
      </p:sp>
      <p:graphicFrame>
        <p:nvGraphicFramePr>
          <p:cNvPr id="5" name="Content Placeholder 2">
            <a:extLst>
              <a:ext uri="{FF2B5EF4-FFF2-40B4-BE49-F238E27FC236}">
                <a16:creationId xmlns:a16="http://schemas.microsoft.com/office/drawing/2014/main" id="{D572A9BC-F059-C52E-3840-09687FC72CFD}"/>
              </a:ext>
            </a:extLst>
          </p:cNvPr>
          <p:cNvGraphicFramePr>
            <a:graphicFrameLocks noGrp="1"/>
          </p:cNvGraphicFramePr>
          <p:nvPr>
            <p:ph idx="1"/>
            <p:extLst>
              <p:ext uri="{D42A27DB-BD31-4B8C-83A1-F6EECF244321}">
                <p14:modId xmlns:p14="http://schemas.microsoft.com/office/powerpoint/2010/main" val="2625257361"/>
              </p:ext>
            </p:extLst>
          </p:nvPr>
        </p:nvGraphicFramePr>
        <p:xfrm>
          <a:off x="1141413" y="1817688"/>
          <a:ext cx="9905998" cy="442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827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60" name="Group 59">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1" name="Group 60">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0"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61">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63"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101"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B948BB4-A27E-461E-BC2C-E0FE4F07FF78}"/>
              </a:ext>
            </a:extLst>
          </p:cNvPr>
          <p:cNvSpPr>
            <a:spLocks noGrp="1"/>
          </p:cNvSpPr>
          <p:nvPr>
            <p:ph type="title"/>
          </p:nvPr>
        </p:nvSpPr>
        <p:spPr>
          <a:xfrm>
            <a:off x="6480506" y="337531"/>
            <a:ext cx="4747088" cy="1478570"/>
          </a:xfrm>
        </p:spPr>
        <p:txBody>
          <a:bodyPr>
            <a:normAutofit/>
          </a:bodyPr>
          <a:lstStyle/>
          <a:p>
            <a:r>
              <a:rPr lang="en-US" dirty="0">
                <a:solidFill>
                  <a:srgbClr val="FFFFFF"/>
                </a:solidFill>
              </a:rPr>
              <a:t>Linear RegRession – Years of Experience</a:t>
            </a:r>
          </a:p>
        </p:txBody>
      </p:sp>
      <p:sp useBgFill="1">
        <p:nvSpPr>
          <p:cNvPr id="103"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Content Placeholder 7">
            <a:extLst>
              <a:ext uri="{FF2B5EF4-FFF2-40B4-BE49-F238E27FC236}">
                <a16:creationId xmlns:a16="http://schemas.microsoft.com/office/drawing/2014/main" id="{F491A41F-E679-CA9B-0AB6-97955E76F7FF}"/>
              </a:ext>
            </a:extLst>
          </p:cNvPr>
          <p:cNvSpPr>
            <a:spLocks noGrp="1"/>
          </p:cNvSpPr>
          <p:nvPr>
            <p:ph idx="1"/>
          </p:nvPr>
        </p:nvSpPr>
        <p:spPr>
          <a:xfrm>
            <a:off x="6451137" y="1849438"/>
            <a:ext cx="4931242" cy="4256088"/>
          </a:xfrm>
        </p:spPr>
        <p:txBody>
          <a:bodyPr>
            <a:normAutofit/>
          </a:bodyPr>
          <a:lstStyle/>
          <a:p>
            <a:r>
              <a:rPr lang="en-US" dirty="0">
                <a:solidFill>
                  <a:srgbClr val="FFFFFF"/>
                </a:solidFill>
              </a:rPr>
              <a:t>Resources/US_Salary_Cleaned.csv</a:t>
            </a:r>
          </a:p>
          <a:p>
            <a:pPr lvl="1"/>
            <a:r>
              <a:rPr lang="en-US" sz="1400" dirty="0">
                <a:solidFill>
                  <a:srgbClr val="FFFFFF"/>
                </a:solidFill>
              </a:rPr>
              <a:t>from sklearn.linear_model import LinearRegression</a:t>
            </a:r>
          </a:p>
          <a:p>
            <a:pPr lvl="1"/>
            <a:r>
              <a:rPr lang="en-US" sz="1400" dirty="0">
                <a:solidFill>
                  <a:srgbClr val="FFFFFF"/>
                </a:solidFill>
              </a:rPr>
              <a:t>from scipy import stats</a:t>
            </a:r>
          </a:p>
          <a:p>
            <a:pPr lvl="1"/>
            <a:endParaRPr lang="en-US" sz="1400" dirty="0">
              <a:solidFill>
                <a:srgbClr val="FFFFFF"/>
              </a:solidFill>
            </a:endParaRPr>
          </a:p>
          <a:p>
            <a:r>
              <a:rPr lang="en-US" dirty="0">
                <a:solidFill>
                  <a:srgbClr val="FFFFFF"/>
                </a:solidFill>
              </a:rPr>
              <a:t>Total Salary by Years of Experience</a:t>
            </a:r>
          </a:p>
          <a:p>
            <a:pPr lvl="1"/>
            <a:r>
              <a:rPr lang="en-US" dirty="0">
                <a:solidFill>
                  <a:srgbClr val="FFFFFF"/>
                </a:solidFill>
              </a:rPr>
              <a:t>r = 0.40 (correlation coefficient)</a:t>
            </a:r>
          </a:p>
          <a:p>
            <a:pPr lvl="1"/>
            <a:endParaRPr lang="en-US" dirty="0">
              <a:solidFill>
                <a:srgbClr val="FFFFFF"/>
              </a:solidFill>
            </a:endParaRPr>
          </a:p>
          <a:p>
            <a:r>
              <a:rPr lang="en-US" dirty="0">
                <a:solidFill>
                  <a:srgbClr val="FFFFFF"/>
                </a:solidFill>
              </a:rPr>
              <a:t>A modest correlation, this model could use improvement</a:t>
            </a:r>
          </a:p>
        </p:txBody>
      </p:sp>
      <p:pic>
        <p:nvPicPr>
          <p:cNvPr id="3" name="Picture 2">
            <a:extLst>
              <a:ext uri="{FF2B5EF4-FFF2-40B4-BE49-F238E27FC236}">
                <a16:creationId xmlns:a16="http://schemas.microsoft.com/office/drawing/2014/main" id="{C426C3EB-409E-4CFA-9D3B-EE9468423415}"/>
              </a:ext>
            </a:extLst>
          </p:cNvPr>
          <p:cNvPicPr>
            <a:picLocks noChangeAspect="1"/>
          </p:cNvPicPr>
          <p:nvPr/>
        </p:nvPicPr>
        <p:blipFill>
          <a:blip r:embed="rId4"/>
          <a:stretch>
            <a:fillRect/>
          </a:stretch>
        </p:blipFill>
        <p:spPr>
          <a:xfrm>
            <a:off x="1316475" y="1170965"/>
            <a:ext cx="4205181" cy="2700386"/>
          </a:xfrm>
          <a:prstGeom prst="rect">
            <a:avLst/>
          </a:prstGeom>
        </p:spPr>
      </p:pic>
      <p:sp>
        <p:nvSpPr>
          <p:cNvPr id="8" name="TextBox 7">
            <a:extLst>
              <a:ext uri="{FF2B5EF4-FFF2-40B4-BE49-F238E27FC236}">
                <a16:creationId xmlns:a16="http://schemas.microsoft.com/office/drawing/2014/main" id="{D85EEA4B-2A66-46AC-AE89-8DE275D9EDEB}"/>
              </a:ext>
            </a:extLst>
          </p:cNvPr>
          <p:cNvSpPr txBox="1"/>
          <p:nvPr/>
        </p:nvSpPr>
        <p:spPr>
          <a:xfrm>
            <a:off x="6276263" y="5864800"/>
            <a:ext cx="4796630" cy="646331"/>
          </a:xfrm>
          <a:prstGeom prst="rect">
            <a:avLst/>
          </a:prstGeom>
          <a:noFill/>
        </p:spPr>
        <p:txBody>
          <a:bodyPr wrap="square" rtlCol="0">
            <a:spAutoFit/>
          </a:bodyPr>
          <a:lstStyle/>
          <a:p>
            <a:r>
              <a:rPr lang="en-US" sz="1200" dirty="0">
                <a:solidFill>
                  <a:schemeClr val="bg1"/>
                </a:solidFill>
              </a:rPr>
              <a:t>Cleaning_Data.ipynb</a:t>
            </a:r>
          </a:p>
          <a:p>
            <a:endParaRPr lang="en-US" sz="1200" dirty="0">
              <a:solidFill>
                <a:schemeClr val="bg1"/>
              </a:solidFill>
            </a:endParaRPr>
          </a:p>
          <a:p>
            <a:r>
              <a:rPr lang="en-US" sz="1200" dirty="0">
                <a:solidFill>
                  <a:schemeClr val="bg1"/>
                </a:solidFill>
              </a:rPr>
              <a:t> See https://www.w3schools.com/python/python_ml_linear_regression.asp</a:t>
            </a:r>
          </a:p>
        </p:txBody>
      </p:sp>
      <p:pic>
        <p:nvPicPr>
          <p:cNvPr id="12" name="Picture 11">
            <a:extLst>
              <a:ext uri="{FF2B5EF4-FFF2-40B4-BE49-F238E27FC236}">
                <a16:creationId xmlns:a16="http://schemas.microsoft.com/office/drawing/2014/main" id="{1469C928-0169-43DB-9EBC-ABD6DA847CF2}"/>
              </a:ext>
            </a:extLst>
          </p:cNvPr>
          <p:cNvPicPr>
            <a:picLocks noChangeAspect="1"/>
          </p:cNvPicPr>
          <p:nvPr/>
        </p:nvPicPr>
        <p:blipFill>
          <a:blip r:embed="rId5"/>
          <a:stretch>
            <a:fillRect/>
          </a:stretch>
        </p:blipFill>
        <p:spPr>
          <a:xfrm>
            <a:off x="1316475" y="4576763"/>
            <a:ext cx="4153789" cy="1305158"/>
          </a:xfrm>
          <a:prstGeom prst="rect">
            <a:avLst/>
          </a:prstGeom>
        </p:spPr>
      </p:pic>
      <p:pic>
        <p:nvPicPr>
          <p:cNvPr id="4" name="Picture 3">
            <a:extLst>
              <a:ext uri="{FF2B5EF4-FFF2-40B4-BE49-F238E27FC236}">
                <a16:creationId xmlns:a16="http://schemas.microsoft.com/office/drawing/2014/main" id="{5B596E10-3E5B-46EB-BA4E-E88050DD35F6}"/>
              </a:ext>
            </a:extLst>
          </p:cNvPr>
          <p:cNvPicPr>
            <a:picLocks noChangeAspect="1"/>
          </p:cNvPicPr>
          <p:nvPr/>
        </p:nvPicPr>
        <p:blipFill>
          <a:blip r:embed="rId6"/>
          <a:stretch>
            <a:fillRect/>
          </a:stretch>
        </p:blipFill>
        <p:spPr>
          <a:xfrm>
            <a:off x="2493019" y="3871351"/>
            <a:ext cx="2064073" cy="498658"/>
          </a:xfrm>
          <a:prstGeom prst="rect">
            <a:avLst/>
          </a:prstGeom>
        </p:spPr>
      </p:pic>
    </p:spTree>
    <p:extLst>
      <p:ext uri="{BB962C8B-B14F-4D97-AF65-F5344CB8AC3E}">
        <p14:creationId xmlns:p14="http://schemas.microsoft.com/office/powerpoint/2010/main" val="296170443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9" name="Group 18">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1"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32"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3"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8"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5"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20" name="Group 19">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1"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59"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1BD581E-FE80-4B8B-B9C1-3C96FB880256}"/>
              </a:ext>
            </a:extLst>
          </p:cNvPr>
          <p:cNvSpPr>
            <a:spLocks noGrp="1"/>
          </p:cNvSpPr>
          <p:nvPr>
            <p:ph type="title"/>
          </p:nvPr>
        </p:nvSpPr>
        <p:spPr>
          <a:xfrm>
            <a:off x="6611703" y="251805"/>
            <a:ext cx="4747088" cy="1478570"/>
          </a:xfrm>
        </p:spPr>
        <p:txBody>
          <a:bodyPr>
            <a:normAutofit/>
          </a:bodyPr>
          <a:lstStyle/>
          <a:p>
            <a:r>
              <a:rPr lang="en-US" dirty="0">
                <a:solidFill>
                  <a:srgbClr val="FFFFFF"/>
                </a:solidFill>
              </a:rPr>
              <a:t>LINEAR REGRESSION – YEARS AT COMPANY</a:t>
            </a:r>
          </a:p>
        </p:txBody>
      </p:sp>
      <p:sp useBgFill="1">
        <p:nvSpPr>
          <p:cNvPr id="61"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Content Placeholder 8">
            <a:extLst>
              <a:ext uri="{FF2B5EF4-FFF2-40B4-BE49-F238E27FC236}">
                <a16:creationId xmlns:a16="http://schemas.microsoft.com/office/drawing/2014/main" id="{E5D89858-2ECF-4505-8EFD-A7BD827FDF6C}"/>
              </a:ext>
            </a:extLst>
          </p:cNvPr>
          <p:cNvPicPr>
            <a:picLocks noChangeAspect="1"/>
          </p:cNvPicPr>
          <p:nvPr/>
        </p:nvPicPr>
        <p:blipFill>
          <a:blip r:embed="rId3"/>
          <a:stretch>
            <a:fillRect/>
          </a:stretch>
        </p:blipFill>
        <p:spPr>
          <a:xfrm>
            <a:off x="1057966" y="1200454"/>
            <a:ext cx="4496145" cy="2830209"/>
          </a:xfrm>
          <a:prstGeom prst="rect">
            <a:avLst/>
          </a:prstGeom>
        </p:spPr>
      </p:pic>
      <p:sp>
        <p:nvSpPr>
          <p:cNvPr id="17" name="Content Placeholder 12">
            <a:extLst>
              <a:ext uri="{FF2B5EF4-FFF2-40B4-BE49-F238E27FC236}">
                <a16:creationId xmlns:a16="http://schemas.microsoft.com/office/drawing/2014/main" id="{330E6376-D346-9A3A-7BC7-69FCB666F0A0}"/>
              </a:ext>
            </a:extLst>
          </p:cNvPr>
          <p:cNvSpPr>
            <a:spLocks noGrp="1"/>
          </p:cNvSpPr>
          <p:nvPr>
            <p:ph idx="1"/>
          </p:nvPr>
        </p:nvSpPr>
        <p:spPr>
          <a:xfrm>
            <a:off x="6559091" y="1730375"/>
            <a:ext cx="4825669" cy="4224337"/>
          </a:xfrm>
        </p:spPr>
        <p:txBody>
          <a:bodyPr>
            <a:normAutofit fontScale="92500"/>
          </a:bodyPr>
          <a:lstStyle/>
          <a:p>
            <a:r>
              <a:rPr lang="en-US" dirty="0">
                <a:solidFill>
                  <a:srgbClr val="FFFFFF"/>
                </a:solidFill>
              </a:rPr>
              <a:t>Total salary by Years at Company</a:t>
            </a:r>
          </a:p>
          <a:p>
            <a:pPr lvl="1"/>
            <a:r>
              <a:rPr lang="en-US" dirty="0">
                <a:solidFill>
                  <a:srgbClr val="FFFFFF"/>
                </a:solidFill>
              </a:rPr>
              <a:t>Slope = [3086.77]</a:t>
            </a:r>
          </a:p>
          <a:p>
            <a:pPr lvl="1"/>
            <a:r>
              <a:rPr lang="en-US" dirty="0">
                <a:solidFill>
                  <a:srgbClr val="FFFFFF"/>
                </a:solidFill>
              </a:rPr>
              <a:t>Intercept I = 187505.03</a:t>
            </a:r>
          </a:p>
          <a:p>
            <a:pPr lvl="1"/>
            <a:r>
              <a:rPr lang="en-US" dirty="0">
                <a:solidFill>
                  <a:srgbClr val="FFFFFF"/>
                </a:solidFill>
              </a:rPr>
              <a:t>r= 0.14</a:t>
            </a:r>
          </a:p>
          <a:p>
            <a:r>
              <a:rPr lang="en-US" dirty="0">
                <a:solidFill>
                  <a:srgbClr val="FFFFFF"/>
                </a:solidFill>
              </a:rPr>
              <a:t>Weaker correlation for predictive model</a:t>
            </a:r>
          </a:p>
          <a:p>
            <a:r>
              <a:rPr lang="en-US" dirty="0">
                <a:solidFill>
                  <a:srgbClr val="FFFFFF"/>
                </a:solidFill>
              </a:rPr>
              <a:t>Correlation was not improved when base salary was used as output for either yrs. of exp. or yrs. at company</a:t>
            </a:r>
          </a:p>
        </p:txBody>
      </p:sp>
      <p:pic>
        <p:nvPicPr>
          <p:cNvPr id="12" name="Picture 11">
            <a:extLst>
              <a:ext uri="{FF2B5EF4-FFF2-40B4-BE49-F238E27FC236}">
                <a16:creationId xmlns:a16="http://schemas.microsoft.com/office/drawing/2014/main" id="{664E4D93-0A3D-4664-943D-DA6A0D95DE04}"/>
              </a:ext>
            </a:extLst>
          </p:cNvPr>
          <p:cNvPicPr>
            <a:picLocks noChangeAspect="1"/>
          </p:cNvPicPr>
          <p:nvPr/>
        </p:nvPicPr>
        <p:blipFill>
          <a:blip r:embed="rId4"/>
          <a:stretch>
            <a:fillRect/>
          </a:stretch>
        </p:blipFill>
        <p:spPr>
          <a:xfrm>
            <a:off x="1196975" y="4246654"/>
            <a:ext cx="4524375" cy="1395393"/>
          </a:xfrm>
          <a:prstGeom prst="rect">
            <a:avLst/>
          </a:prstGeom>
        </p:spPr>
      </p:pic>
    </p:spTree>
    <p:extLst>
      <p:ext uri="{BB962C8B-B14F-4D97-AF65-F5344CB8AC3E}">
        <p14:creationId xmlns:p14="http://schemas.microsoft.com/office/powerpoint/2010/main" val="2443512940"/>
      </p:ext>
    </p:extLst>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E390-4F0A-470E-8238-A52CA1161B0B}"/>
              </a:ext>
            </a:extLst>
          </p:cNvPr>
          <p:cNvSpPr>
            <a:spLocks noGrp="1"/>
          </p:cNvSpPr>
          <p:nvPr>
            <p:ph type="title"/>
          </p:nvPr>
        </p:nvSpPr>
        <p:spPr>
          <a:xfrm>
            <a:off x="1141412" y="391309"/>
            <a:ext cx="9905998" cy="1045182"/>
          </a:xfrm>
        </p:spPr>
        <p:txBody>
          <a:bodyPr/>
          <a:lstStyle/>
          <a:p>
            <a:r>
              <a:rPr lang="en-US" dirty="0"/>
              <a:t>Other Regression FEATURES EXPLORED</a:t>
            </a:r>
          </a:p>
        </p:txBody>
      </p:sp>
      <p:sp>
        <p:nvSpPr>
          <p:cNvPr id="3" name="Content Placeholder 2">
            <a:extLst>
              <a:ext uri="{FF2B5EF4-FFF2-40B4-BE49-F238E27FC236}">
                <a16:creationId xmlns:a16="http://schemas.microsoft.com/office/drawing/2014/main" id="{5FDCB54D-4820-45D1-B029-84A8822032B2}"/>
              </a:ext>
            </a:extLst>
          </p:cNvPr>
          <p:cNvSpPr>
            <a:spLocks noGrp="1"/>
          </p:cNvSpPr>
          <p:nvPr>
            <p:ph idx="1"/>
          </p:nvPr>
        </p:nvSpPr>
        <p:spPr>
          <a:xfrm>
            <a:off x="1141412" y="1277903"/>
            <a:ext cx="2816439" cy="3541714"/>
          </a:xfrm>
        </p:spPr>
        <p:txBody>
          <a:bodyPr/>
          <a:lstStyle/>
          <a:p>
            <a:r>
              <a:rPr lang="en-US" dirty="0"/>
              <a:t>Job Title (r=0.33)</a:t>
            </a:r>
          </a:p>
          <a:p>
            <a:endParaRPr lang="en-US" dirty="0"/>
          </a:p>
        </p:txBody>
      </p:sp>
      <p:pic>
        <p:nvPicPr>
          <p:cNvPr id="7" name="Picture 6">
            <a:extLst>
              <a:ext uri="{FF2B5EF4-FFF2-40B4-BE49-F238E27FC236}">
                <a16:creationId xmlns:a16="http://schemas.microsoft.com/office/drawing/2014/main" id="{3A3E97CE-8DB3-4155-A634-F86D46FCD22E}"/>
              </a:ext>
            </a:extLst>
          </p:cNvPr>
          <p:cNvPicPr>
            <a:picLocks noChangeAspect="1"/>
          </p:cNvPicPr>
          <p:nvPr/>
        </p:nvPicPr>
        <p:blipFill>
          <a:blip r:embed="rId2"/>
          <a:stretch>
            <a:fillRect/>
          </a:stretch>
        </p:blipFill>
        <p:spPr>
          <a:xfrm>
            <a:off x="1141196" y="2005976"/>
            <a:ext cx="2816655" cy="44879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898FCE77-CC95-46D5-BC2B-23E728DEED15}"/>
              </a:ext>
            </a:extLst>
          </p:cNvPr>
          <p:cNvPicPr>
            <a:picLocks noChangeAspect="1"/>
          </p:cNvPicPr>
          <p:nvPr/>
        </p:nvPicPr>
        <p:blipFill>
          <a:blip r:embed="rId3"/>
          <a:stretch>
            <a:fillRect/>
          </a:stretch>
        </p:blipFill>
        <p:spPr>
          <a:xfrm>
            <a:off x="4472820" y="2005975"/>
            <a:ext cx="2342354" cy="22441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69C0D029-3B2D-45FA-BCA1-EF12F041F6D9}"/>
              </a:ext>
            </a:extLst>
          </p:cNvPr>
          <p:cNvSpPr txBox="1"/>
          <p:nvPr/>
        </p:nvSpPr>
        <p:spPr>
          <a:xfrm>
            <a:off x="4094746" y="1371254"/>
            <a:ext cx="3629025" cy="461665"/>
          </a:xfrm>
          <a:prstGeom prst="rect">
            <a:avLst/>
          </a:prstGeom>
          <a:noFill/>
        </p:spPr>
        <p:txBody>
          <a:bodyPr wrap="square">
            <a:spAutoFit/>
          </a:bodyPr>
          <a:lstStyle/>
          <a:p>
            <a:pPr marL="285750" indent="-285750">
              <a:buFont typeface="Arial" panose="020B0604020202020204" pitchFamily="34" charset="0"/>
              <a:buChar char="•"/>
            </a:pPr>
            <a:r>
              <a:rPr lang="en-US" sz="2400" dirty="0"/>
              <a:t>Date</a:t>
            </a:r>
            <a:r>
              <a:rPr lang="en-US" sz="2000" dirty="0"/>
              <a:t> </a:t>
            </a:r>
            <a:r>
              <a:rPr lang="en-US" sz="2400" dirty="0"/>
              <a:t>Entered</a:t>
            </a:r>
            <a:r>
              <a:rPr lang="en-US" sz="2000" dirty="0"/>
              <a:t> (r&lt;</a:t>
            </a:r>
            <a:r>
              <a:rPr lang="en-US" sz="2400" dirty="0"/>
              <a:t> -0.1</a:t>
            </a:r>
            <a:r>
              <a:rPr lang="en-US" sz="2000" dirty="0"/>
              <a:t>)</a:t>
            </a:r>
          </a:p>
        </p:txBody>
      </p:sp>
      <p:pic>
        <p:nvPicPr>
          <p:cNvPr id="13" name="Picture 12" descr="Table&#10;&#10;Description automatically generated">
            <a:extLst>
              <a:ext uri="{FF2B5EF4-FFF2-40B4-BE49-F238E27FC236}">
                <a16:creationId xmlns:a16="http://schemas.microsoft.com/office/drawing/2014/main" id="{C6038949-C471-4176-B616-8933F0815C7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99876" y="1396451"/>
            <a:ext cx="3171429" cy="12190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a:extLst>
              <a:ext uri="{FF2B5EF4-FFF2-40B4-BE49-F238E27FC236}">
                <a16:creationId xmlns:a16="http://schemas.microsoft.com/office/drawing/2014/main" id="{19C2E606-6616-42D7-AD36-89D67B1694C1}"/>
              </a:ext>
            </a:extLst>
          </p:cNvPr>
          <p:cNvSpPr txBox="1"/>
          <p:nvPr/>
        </p:nvSpPr>
        <p:spPr>
          <a:xfrm>
            <a:off x="7104932" y="3111457"/>
            <a:ext cx="456131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Goal r= 0.5 or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Regression models exhibited a low to medium correlation coefficient (r) and a at best a medium strength of association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Years of experience and years at company were stronger predictors for the liner regression model when limited to job title or company.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004823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193-0062-46D7-AFBE-2A6C511EE505}"/>
              </a:ext>
            </a:extLst>
          </p:cNvPr>
          <p:cNvSpPr>
            <a:spLocks noGrp="1"/>
          </p:cNvSpPr>
          <p:nvPr>
            <p:ph type="title"/>
          </p:nvPr>
        </p:nvSpPr>
        <p:spPr>
          <a:xfrm>
            <a:off x="1311135" y="168142"/>
            <a:ext cx="9905998" cy="1478570"/>
          </a:xfrm>
        </p:spPr>
        <p:txBody>
          <a:bodyPr/>
          <a:lstStyle/>
          <a:p>
            <a:r>
              <a:rPr lang="en-US" dirty="0"/>
              <a:t>SUPERVISED LEARNING – ENSEMBLE LEARNING</a:t>
            </a:r>
          </a:p>
        </p:txBody>
      </p:sp>
      <p:sp>
        <p:nvSpPr>
          <p:cNvPr id="3" name="Content Placeholder 2">
            <a:extLst>
              <a:ext uri="{FF2B5EF4-FFF2-40B4-BE49-F238E27FC236}">
                <a16:creationId xmlns:a16="http://schemas.microsoft.com/office/drawing/2014/main" id="{7680812B-DA5C-448A-8FBD-0EF52A1AD091}"/>
              </a:ext>
            </a:extLst>
          </p:cNvPr>
          <p:cNvSpPr>
            <a:spLocks noGrp="1"/>
          </p:cNvSpPr>
          <p:nvPr>
            <p:ph idx="1"/>
          </p:nvPr>
        </p:nvSpPr>
        <p:spPr>
          <a:xfrm>
            <a:off x="1091822" y="1450135"/>
            <a:ext cx="5172500" cy="4445697"/>
          </a:xfrm>
        </p:spPr>
        <p:txBody>
          <a:bodyPr>
            <a:normAutofit fontScale="77500" lnSpcReduction="20000"/>
          </a:bodyPr>
          <a:lstStyle/>
          <a:p>
            <a:r>
              <a:rPr lang="en-US" dirty="0"/>
              <a:t>Regressions models are constrained to continuous variables while Ensemble Learning models use categorical variables</a:t>
            </a:r>
          </a:p>
          <a:p>
            <a:r>
              <a:rPr lang="en-US" dirty="0"/>
              <a:t>IMPORT &amp; SET-UP SCIKIT LEARN ML TOOLS</a:t>
            </a:r>
          </a:p>
          <a:p>
            <a:pPr lvl="1"/>
            <a:r>
              <a:rPr lang="en-US" sz="2100" dirty="0"/>
              <a:t>from sklearn.preprocessing import OneHotEncoder</a:t>
            </a:r>
          </a:p>
          <a:p>
            <a:pPr lvl="1"/>
            <a:r>
              <a:rPr lang="en-US" sz="2100" dirty="0"/>
              <a:t>from sklearn.ensemble import RandomForestClassifier</a:t>
            </a:r>
          </a:p>
          <a:p>
            <a:pPr lvl="1"/>
            <a:r>
              <a:rPr lang="en-US" sz="2100" dirty="0"/>
              <a:t>from sklearn.model_selection import train_test_split</a:t>
            </a:r>
          </a:p>
          <a:p>
            <a:pPr lvl="1"/>
            <a:r>
              <a:rPr lang="en-US" sz="2100" dirty="0"/>
              <a:t>from sklearn.preprocessing import StandardScaler</a:t>
            </a:r>
          </a:p>
          <a:p>
            <a:pPr lvl="1"/>
            <a:r>
              <a:rPr lang="en-US" sz="2100" dirty="0"/>
              <a:t>from scipy import stats</a:t>
            </a:r>
          </a:p>
          <a:p>
            <a:pPr lvl="1"/>
            <a:r>
              <a:rPr lang="en-US" sz="2100" dirty="0"/>
              <a:t>from datetime import datetime</a:t>
            </a:r>
          </a:p>
          <a:p>
            <a:pPr lvl="1"/>
            <a:r>
              <a:rPr lang="en-US" sz="2100" dirty="0"/>
              <a:t>from sklearn.metrics import accuracy_score, confusion_matrix, classification_report</a:t>
            </a:r>
          </a:p>
          <a:p>
            <a:pPr marL="0" indent="0">
              <a:buNone/>
            </a:pPr>
            <a:endParaRPr lang="en-US" dirty="0"/>
          </a:p>
        </p:txBody>
      </p:sp>
      <p:sp>
        <p:nvSpPr>
          <p:cNvPr id="4" name="TextBox 3">
            <a:extLst>
              <a:ext uri="{FF2B5EF4-FFF2-40B4-BE49-F238E27FC236}">
                <a16:creationId xmlns:a16="http://schemas.microsoft.com/office/drawing/2014/main" id="{CB6250A0-1F14-4CC5-8123-93BD4F273B7F}"/>
              </a:ext>
            </a:extLst>
          </p:cNvPr>
          <p:cNvSpPr txBox="1"/>
          <p:nvPr/>
        </p:nvSpPr>
        <p:spPr>
          <a:xfrm>
            <a:off x="7445233" y="6054816"/>
            <a:ext cx="3771900" cy="369332"/>
          </a:xfrm>
          <a:prstGeom prst="rect">
            <a:avLst/>
          </a:prstGeom>
          <a:noFill/>
        </p:spPr>
        <p:txBody>
          <a:bodyPr wrap="square" rtlCol="0">
            <a:spAutoFit/>
          </a:bodyPr>
          <a:lstStyle/>
          <a:p>
            <a:r>
              <a:rPr lang="en-US" dirty="0"/>
              <a:t>Preprocessing for Other Models.ipynb</a:t>
            </a:r>
          </a:p>
        </p:txBody>
      </p:sp>
      <p:pic>
        <p:nvPicPr>
          <p:cNvPr id="7" name="Picture 6">
            <a:extLst>
              <a:ext uri="{FF2B5EF4-FFF2-40B4-BE49-F238E27FC236}">
                <a16:creationId xmlns:a16="http://schemas.microsoft.com/office/drawing/2014/main" id="{35F88EB9-F996-41EA-A9D4-A1E34BFE7320}"/>
              </a:ext>
            </a:extLst>
          </p:cNvPr>
          <p:cNvPicPr>
            <a:picLocks noChangeAspect="1"/>
          </p:cNvPicPr>
          <p:nvPr/>
        </p:nvPicPr>
        <p:blipFill>
          <a:blip r:embed="rId3"/>
          <a:stretch>
            <a:fillRect/>
          </a:stretch>
        </p:blipFill>
        <p:spPr>
          <a:xfrm>
            <a:off x="6769288" y="2233504"/>
            <a:ext cx="4851953" cy="3234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14376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FA49-F348-4019-B561-9F365BB44480}"/>
              </a:ext>
            </a:extLst>
          </p:cNvPr>
          <p:cNvSpPr>
            <a:spLocks noGrp="1"/>
          </p:cNvSpPr>
          <p:nvPr>
            <p:ph type="title"/>
          </p:nvPr>
        </p:nvSpPr>
        <p:spPr>
          <a:xfrm>
            <a:off x="1141412" y="327514"/>
            <a:ext cx="9905998" cy="1478570"/>
          </a:xfrm>
        </p:spPr>
        <p:txBody>
          <a:bodyPr/>
          <a:lstStyle/>
          <a:p>
            <a:r>
              <a:rPr lang="en-US" dirty="0"/>
              <a:t>RANDOM FOREST MODEL (RFM)</a:t>
            </a:r>
          </a:p>
        </p:txBody>
      </p:sp>
      <p:pic>
        <p:nvPicPr>
          <p:cNvPr id="9" name="Content Placeholder 8">
            <a:extLst>
              <a:ext uri="{FF2B5EF4-FFF2-40B4-BE49-F238E27FC236}">
                <a16:creationId xmlns:a16="http://schemas.microsoft.com/office/drawing/2014/main" id="{90AF9C38-EC88-420B-AB6A-41E6B2A7EC31}"/>
              </a:ext>
            </a:extLst>
          </p:cNvPr>
          <p:cNvPicPr>
            <a:picLocks noGrp="1" noChangeAspect="1"/>
          </p:cNvPicPr>
          <p:nvPr>
            <p:ph idx="1"/>
          </p:nvPr>
        </p:nvPicPr>
        <p:blipFill>
          <a:blip r:embed="rId3"/>
          <a:stretch>
            <a:fillRect/>
          </a:stretch>
        </p:blipFill>
        <p:spPr>
          <a:xfrm>
            <a:off x="6143476" y="1563208"/>
            <a:ext cx="4252378" cy="2413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90F03274-7727-4E44-9DD1-C9FA233E4895}"/>
              </a:ext>
            </a:extLst>
          </p:cNvPr>
          <p:cNvPicPr>
            <a:picLocks noChangeAspect="1"/>
          </p:cNvPicPr>
          <p:nvPr/>
        </p:nvPicPr>
        <p:blipFill>
          <a:blip r:embed="rId4"/>
          <a:stretch>
            <a:fillRect/>
          </a:stretch>
        </p:blipFill>
        <p:spPr>
          <a:xfrm>
            <a:off x="1469119" y="1580667"/>
            <a:ext cx="3662440" cy="2378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00A6AA5B-35D1-46E8-895E-9544FB94C8FD}"/>
              </a:ext>
            </a:extLst>
          </p:cNvPr>
          <p:cNvSpPr txBox="1"/>
          <p:nvPr/>
        </p:nvSpPr>
        <p:spPr>
          <a:xfrm>
            <a:off x="1684231" y="6258508"/>
            <a:ext cx="6102350" cy="369332"/>
          </a:xfrm>
          <a:prstGeom prst="rect">
            <a:avLst/>
          </a:prstGeom>
          <a:noFill/>
        </p:spPr>
        <p:txBody>
          <a:bodyPr wrap="square">
            <a:spAutoFit/>
          </a:bodyPr>
          <a:lstStyle/>
          <a:p>
            <a:r>
              <a:rPr lang="en-US" dirty="0"/>
              <a:t>Cleaned_Salary_Data.csv</a:t>
            </a:r>
          </a:p>
        </p:txBody>
      </p:sp>
      <p:sp>
        <p:nvSpPr>
          <p:cNvPr id="12" name="TextBox 11">
            <a:extLst>
              <a:ext uri="{FF2B5EF4-FFF2-40B4-BE49-F238E27FC236}">
                <a16:creationId xmlns:a16="http://schemas.microsoft.com/office/drawing/2014/main" id="{2F69C782-ABBD-4E5D-9299-988575AF0F78}"/>
              </a:ext>
            </a:extLst>
          </p:cNvPr>
          <p:cNvSpPr txBox="1"/>
          <p:nvPr/>
        </p:nvSpPr>
        <p:spPr>
          <a:xfrm>
            <a:off x="1316556" y="4174754"/>
            <a:ext cx="9730854" cy="1754326"/>
          </a:xfrm>
          <a:prstGeom prst="rect">
            <a:avLst/>
          </a:prstGeom>
          <a:noFill/>
        </p:spPr>
        <p:txBody>
          <a:bodyPr wrap="square">
            <a:spAutoFit/>
          </a:bodyPr>
          <a:lstStyle/>
          <a:p>
            <a:pPr marL="285750" indent="-285750">
              <a:buFont typeface="Arial" panose="020B0604020202020204" pitchFamily="34" charset="0"/>
              <a:buChar char="•"/>
            </a:pPr>
            <a:r>
              <a:rPr lang="en-US" dirty="0"/>
              <a:t>Random Forest Models are used primarily for classifications problems but can be used for regression as well  </a:t>
            </a:r>
          </a:p>
          <a:p>
            <a:pPr marL="285750" indent="-285750">
              <a:buFont typeface="Arial" panose="020B0604020202020204" pitchFamily="34" charset="0"/>
              <a:buChar char="•"/>
            </a:pPr>
            <a:r>
              <a:rPr lang="en-US" dirty="0"/>
              <a:t>Algorithm creates decision trees on data samples and then gets the prediction from each of them and finally selects the best solution by means of voting. </a:t>
            </a:r>
          </a:p>
          <a:p>
            <a:pPr marL="742950" lvl="1" indent="-285750">
              <a:buFont typeface="Arial" panose="020B0604020202020204" pitchFamily="34" charset="0"/>
              <a:buChar char="•"/>
            </a:pPr>
            <a:r>
              <a:rPr lang="en-US" dirty="0"/>
              <a:t>More trees mean more robust forest</a:t>
            </a:r>
          </a:p>
          <a:p>
            <a:pPr marL="285750" indent="-285750">
              <a:buFont typeface="Arial" panose="020B0604020202020204" pitchFamily="34" charset="0"/>
              <a:buChar char="•"/>
            </a:pPr>
            <a:r>
              <a:rPr lang="en-US" dirty="0"/>
              <a:t>Reduces over-fitting by averaging the result</a:t>
            </a:r>
          </a:p>
        </p:txBody>
      </p:sp>
    </p:spTree>
    <p:extLst>
      <p:ext uri="{BB962C8B-B14F-4D97-AF65-F5344CB8AC3E}">
        <p14:creationId xmlns:p14="http://schemas.microsoft.com/office/powerpoint/2010/main" val="3209788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31BF-3C2B-42EB-9847-96F543D95EE9}"/>
              </a:ext>
            </a:extLst>
          </p:cNvPr>
          <p:cNvSpPr>
            <a:spLocks noGrp="1"/>
          </p:cNvSpPr>
          <p:nvPr>
            <p:ph type="title"/>
          </p:nvPr>
        </p:nvSpPr>
        <p:spPr>
          <a:xfrm>
            <a:off x="1141413" y="327514"/>
            <a:ext cx="9905998" cy="1478570"/>
          </a:xfrm>
        </p:spPr>
        <p:txBody>
          <a:bodyPr/>
          <a:lstStyle/>
          <a:p>
            <a:r>
              <a:rPr lang="en-US" dirty="0"/>
              <a:t>create the RANDOM FOREST MODEL – ALL FEATURES</a:t>
            </a:r>
          </a:p>
        </p:txBody>
      </p:sp>
      <p:sp>
        <p:nvSpPr>
          <p:cNvPr id="3" name="Content Placeholder 2">
            <a:extLst>
              <a:ext uri="{FF2B5EF4-FFF2-40B4-BE49-F238E27FC236}">
                <a16:creationId xmlns:a16="http://schemas.microsoft.com/office/drawing/2014/main" id="{3B64EEB3-8353-4867-9F3D-247634216737}"/>
              </a:ext>
            </a:extLst>
          </p:cNvPr>
          <p:cNvSpPr>
            <a:spLocks noGrp="1"/>
          </p:cNvSpPr>
          <p:nvPr>
            <p:ph idx="1"/>
          </p:nvPr>
        </p:nvSpPr>
        <p:spPr>
          <a:xfrm>
            <a:off x="909400" y="1893506"/>
            <a:ext cx="9905999" cy="3541714"/>
          </a:xfrm>
        </p:spPr>
        <p:txBody>
          <a:bodyPr>
            <a:normAutofit lnSpcReduction="10000"/>
          </a:bodyPr>
          <a:lstStyle/>
          <a:p>
            <a:r>
              <a:rPr lang="en-US" dirty="0"/>
              <a:t>PERFORM CLASSIFICATION OF THE DATA – ALL FEATURES</a:t>
            </a:r>
          </a:p>
          <a:p>
            <a:r>
              <a:rPr lang="en-US" dirty="0"/>
              <a:t>DROP OUTPUT COLUMNS</a:t>
            </a:r>
          </a:p>
          <a:p>
            <a:r>
              <a:rPr lang="en-US" dirty="0"/>
              <a:t>DEPLOY 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endParaRPr lang="en-US" dirty="0"/>
          </a:p>
        </p:txBody>
      </p:sp>
      <p:pic>
        <p:nvPicPr>
          <p:cNvPr id="4" name="Picture 3">
            <a:extLst>
              <a:ext uri="{FF2B5EF4-FFF2-40B4-BE49-F238E27FC236}">
                <a16:creationId xmlns:a16="http://schemas.microsoft.com/office/drawing/2014/main" id="{1A629C42-E4E6-46B1-AC64-00B3B92BF93C}"/>
              </a:ext>
            </a:extLst>
          </p:cNvPr>
          <p:cNvPicPr>
            <a:picLocks noChangeAspect="1"/>
          </p:cNvPicPr>
          <p:nvPr/>
        </p:nvPicPr>
        <p:blipFill>
          <a:blip r:embed="rId2"/>
          <a:stretch>
            <a:fillRect/>
          </a:stretch>
        </p:blipFill>
        <p:spPr>
          <a:xfrm>
            <a:off x="6286432" y="2477941"/>
            <a:ext cx="5279594" cy="1902117"/>
          </a:xfrm>
          <a:prstGeom prst="rect">
            <a:avLst/>
          </a:prstGeom>
        </p:spPr>
      </p:pic>
      <p:sp>
        <p:nvSpPr>
          <p:cNvPr id="7" name="TextBox 6">
            <a:extLst>
              <a:ext uri="{FF2B5EF4-FFF2-40B4-BE49-F238E27FC236}">
                <a16:creationId xmlns:a16="http://schemas.microsoft.com/office/drawing/2014/main" id="{1E7B3D40-ABBE-4ABA-9990-165A907BF0CB}"/>
              </a:ext>
            </a:extLst>
          </p:cNvPr>
          <p:cNvSpPr txBox="1"/>
          <p:nvPr/>
        </p:nvSpPr>
        <p:spPr>
          <a:xfrm>
            <a:off x="8160483" y="4867249"/>
            <a:ext cx="1875674" cy="369332"/>
          </a:xfrm>
          <a:prstGeom prst="rect">
            <a:avLst/>
          </a:prstGeom>
          <a:noFill/>
        </p:spPr>
        <p:txBody>
          <a:bodyPr wrap="square" rtlCol="0">
            <a:spAutoFit/>
          </a:bodyPr>
          <a:lstStyle/>
          <a:p>
            <a:r>
              <a:rPr lang="en-US" dirty="0"/>
              <a:t>n=15 FEATURES</a:t>
            </a:r>
          </a:p>
        </p:txBody>
      </p:sp>
    </p:spTree>
    <p:extLst>
      <p:ext uri="{BB962C8B-B14F-4D97-AF65-F5344CB8AC3E}">
        <p14:creationId xmlns:p14="http://schemas.microsoft.com/office/powerpoint/2010/main" val="609538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802-2ABD-4A4E-94FC-E3CFCCA8AB74}"/>
              </a:ext>
            </a:extLst>
          </p:cNvPr>
          <p:cNvSpPr>
            <a:spLocks noGrp="1"/>
          </p:cNvSpPr>
          <p:nvPr>
            <p:ph type="title"/>
          </p:nvPr>
        </p:nvSpPr>
        <p:spPr>
          <a:xfrm>
            <a:off x="1141412" y="123217"/>
            <a:ext cx="9905998" cy="943582"/>
          </a:xfrm>
        </p:spPr>
        <p:txBody>
          <a:bodyPr/>
          <a:lstStyle/>
          <a:p>
            <a:r>
              <a:rPr lang="en-US" dirty="0"/>
              <a:t>FEATURE ENGINEERING – Salary level</a:t>
            </a:r>
          </a:p>
        </p:txBody>
      </p:sp>
      <p:sp>
        <p:nvSpPr>
          <p:cNvPr id="3" name="Content Placeholder 2">
            <a:extLst>
              <a:ext uri="{FF2B5EF4-FFF2-40B4-BE49-F238E27FC236}">
                <a16:creationId xmlns:a16="http://schemas.microsoft.com/office/drawing/2014/main" id="{228C6040-8EBA-4C29-B150-934DE555236C}"/>
              </a:ext>
            </a:extLst>
          </p:cNvPr>
          <p:cNvSpPr>
            <a:spLocks noGrp="1"/>
          </p:cNvSpPr>
          <p:nvPr>
            <p:ph idx="1"/>
          </p:nvPr>
        </p:nvSpPr>
        <p:spPr>
          <a:xfrm>
            <a:off x="1141412" y="960732"/>
            <a:ext cx="4951410" cy="3737096"/>
          </a:xfrm>
        </p:spPr>
        <p:txBody>
          <a:bodyPr>
            <a:normAutofit fontScale="92500" lnSpcReduction="20000"/>
          </a:bodyPr>
          <a:lstStyle/>
          <a:p>
            <a:r>
              <a:rPr lang="en-US" dirty="0"/>
              <a:t>For rows where basesalary = 0, set equal to totalyearlycompensation </a:t>
            </a:r>
          </a:p>
          <a:p>
            <a:r>
              <a:rPr lang="en-US" dirty="0"/>
              <a:t>Assign a target value from the base salary by bucketing</a:t>
            </a:r>
          </a:p>
          <a:p>
            <a:pPr lvl="1"/>
            <a:r>
              <a:rPr lang="en-US" dirty="0"/>
              <a:t>Mean + 2SD = </a:t>
            </a:r>
          </a:p>
          <a:p>
            <a:pPr lvl="2"/>
            <a:r>
              <a:rPr lang="en-US" dirty="0"/>
              <a:t>149,172 + 2(44,382) = $237,936</a:t>
            </a:r>
          </a:p>
          <a:p>
            <a:pPr lvl="2"/>
            <a:r>
              <a:rPr lang="en-US" dirty="0"/>
              <a:t>Max. salary = $350, 000</a:t>
            </a:r>
          </a:p>
          <a:p>
            <a:r>
              <a:rPr lang="en-US" dirty="0"/>
              <a:t>Create a function to generate salary levels using salary bands of $25,000 for a total of 15 salary levels </a:t>
            </a:r>
          </a:p>
        </p:txBody>
      </p:sp>
      <p:pic>
        <p:nvPicPr>
          <p:cNvPr id="7" name="Picture 6">
            <a:extLst>
              <a:ext uri="{FF2B5EF4-FFF2-40B4-BE49-F238E27FC236}">
                <a16:creationId xmlns:a16="http://schemas.microsoft.com/office/drawing/2014/main" id="{DF73131D-5E4E-4701-9FE8-51ABE2640087}"/>
              </a:ext>
            </a:extLst>
          </p:cNvPr>
          <p:cNvPicPr>
            <a:picLocks noChangeAspect="1"/>
          </p:cNvPicPr>
          <p:nvPr/>
        </p:nvPicPr>
        <p:blipFill>
          <a:blip r:embed="rId2"/>
          <a:stretch>
            <a:fillRect/>
          </a:stretch>
        </p:blipFill>
        <p:spPr>
          <a:xfrm>
            <a:off x="6364408" y="1614093"/>
            <a:ext cx="4951410" cy="25636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1C5A8D67-CD8E-4FC5-A1BE-CF6746223100}"/>
              </a:ext>
            </a:extLst>
          </p:cNvPr>
          <p:cNvPicPr>
            <a:picLocks noChangeAspect="1"/>
          </p:cNvPicPr>
          <p:nvPr/>
        </p:nvPicPr>
        <p:blipFill>
          <a:blip r:embed="rId3"/>
          <a:stretch>
            <a:fillRect/>
          </a:stretch>
        </p:blipFill>
        <p:spPr>
          <a:xfrm>
            <a:off x="2579400" y="4697828"/>
            <a:ext cx="8372475" cy="20097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19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7E348-2979-49E1-866A-C89190C00566}"/>
              </a:ext>
            </a:extLst>
          </p:cNvPr>
          <p:cNvSpPr>
            <a:spLocks noGrp="1"/>
          </p:cNvSpPr>
          <p:nvPr>
            <p:ph type="title"/>
          </p:nvPr>
        </p:nvSpPr>
        <p:spPr/>
        <p:txBody>
          <a:bodyPr/>
          <a:lstStyle/>
          <a:p>
            <a:r>
              <a:rPr lang="en-US" dirty="0"/>
              <a:t>Data SElection</a:t>
            </a:r>
          </a:p>
        </p:txBody>
      </p:sp>
    </p:spTree>
    <p:extLst>
      <p:ext uri="{BB962C8B-B14F-4D97-AF65-F5344CB8AC3E}">
        <p14:creationId xmlns:p14="http://schemas.microsoft.com/office/powerpoint/2010/main" val="309995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FEAF-07BA-4914-A7F9-2F7968203A84}"/>
              </a:ext>
            </a:extLst>
          </p:cNvPr>
          <p:cNvSpPr>
            <a:spLocks noGrp="1"/>
          </p:cNvSpPr>
          <p:nvPr>
            <p:ph type="title"/>
          </p:nvPr>
        </p:nvSpPr>
        <p:spPr>
          <a:xfrm>
            <a:off x="1077914" y="187909"/>
            <a:ext cx="9905998" cy="1478570"/>
          </a:xfrm>
        </p:spPr>
        <p:txBody>
          <a:bodyPr/>
          <a:lstStyle/>
          <a:p>
            <a:r>
              <a:rPr lang="en-US" dirty="0"/>
              <a:t>OUTCOMES &amp; IMPORTANCES – RFM ALL FEATURES</a:t>
            </a:r>
          </a:p>
        </p:txBody>
      </p:sp>
      <p:pic>
        <p:nvPicPr>
          <p:cNvPr id="9" name="Picture 8">
            <a:extLst>
              <a:ext uri="{FF2B5EF4-FFF2-40B4-BE49-F238E27FC236}">
                <a16:creationId xmlns:a16="http://schemas.microsoft.com/office/drawing/2014/main" id="{2BAE8B24-5B61-4532-87ED-BB65DC13798A}"/>
              </a:ext>
            </a:extLst>
          </p:cNvPr>
          <p:cNvPicPr>
            <a:picLocks noChangeAspect="1"/>
          </p:cNvPicPr>
          <p:nvPr/>
        </p:nvPicPr>
        <p:blipFill>
          <a:blip r:embed="rId2"/>
          <a:stretch>
            <a:fillRect/>
          </a:stretch>
        </p:blipFill>
        <p:spPr>
          <a:xfrm>
            <a:off x="1043388" y="3211050"/>
            <a:ext cx="3466900" cy="2166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0E14DB3-3D4B-45AA-9B2D-1EC9893D4A92}"/>
              </a:ext>
            </a:extLst>
          </p:cNvPr>
          <p:cNvPicPr>
            <a:picLocks noChangeAspect="1"/>
          </p:cNvPicPr>
          <p:nvPr/>
        </p:nvPicPr>
        <p:blipFill>
          <a:blip r:embed="rId3"/>
          <a:stretch>
            <a:fillRect/>
          </a:stretch>
        </p:blipFill>
        <p:spPr>
          <a:xfrm>
            <a:off x="5172501" y="1300466"/>
            <a:ext cx="5946071" cy="48998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id="{8C607E8D-2516-4696-BC50-08A86E52497C}"/>
              </a:ext>
            </a:extLst>
          </p:cNvPr>
          <p:cNvSpPr>
            <a:spLocks noGrp="1"/>
          </p:cNvSpPr>
          <p:nvPr>
            <p:ph idx="1"/>
          </p:nvPr>
        </p:nvSpPr>
        <p:spPr>
          <a:xfrm>
            <a:off x="1043388" y="1991452"/>
            <a:ext cx="4423370" cy="2148038"/>
          </a:xfrm>
        </p:spPr>
        <p:txBody>
          <a:bodyPr/>
          <a:lstStyle/>
          <a:p>
            <a:r>
              <a:rPr lang="en-US" dirty="0"/>
              <a:t>Predictive Accuracy = 0.41 </a:t>
            </a:r>
          </a:p>
          <a:p>
            <a:r>
              <a:rPr lang="en-US" dirty="0"/>
              <a:t>All F1 Scores &lt; 0.50</a:t>
            </a:r>
          </a:p>
        </p:txBody>
      </p:sp>
    </p:spTree>
    <p:extLst>
      <p:ext uri="{BB962C8B-B14F-4D97-AF65-F5344CB8AC3E}">
        <p14:creationId xmlns:p14="http://schemas.microsoft.com/office/powerpoint/2010/main" val="132159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A7E2-99D3-4F30-ADDA-8293913061EB}"/>
              </a:ext>
            </a:extLst>
          </p:cNvPr>
          <p:cNvSpPr>
            <a:spLocks noGrp="1"/>
          </p:cNvSpPr>
          <p:nvPr>
            <p:ph type="title"/>
          </p:nvPr>
        </p:nvSpPr>
        <p:spPr>
          <a:xfrm>
            <a:off x="1141413" y="453418"/>
            <a:ext cx="9905998" cy="1478570"/>
          </a:xfrm>
        </p:spPr>
        <p:txBody>
          <a:bodyPr/>
          <a:lstStyle/>
          <a:p>
            <a:r>
              <a:rPr lang="en-US" dirty="0"/>
              <a:t>FINAL MODEL SELECTION</a:t>
            </a:r>
          </a:p>
        </p:txBody>
      </p:sp>
      <p:sp>
        <p:nvSpPr>
          <p:cNvPr id="4" name="Content Placeholder 2">
            <a:extLst>
              <a:ext uri="{FF2B5EF4-FFF2-40B4-BE49-F238E27FC236}">
                <a16:creationId xmlns:a16="http://schemas.microsoft.com/office/drawing/2014/main" id="{4CBA7824-9D05-4870-A205-F3012A3BF42F}"/>
              </a:ext>
            </a:extLst>
          </p:cNvPr>
          <p:cNvSpPr>
            <a:spLocks noGrp="1"/>
          </p:cNvSpPr>
          <p:nvPr>
            <p:ph idx="1"/>
          </p:nvPr>
        </p:nvSpPr>
        <p:spPr>
          <a:xfrm>
            <a:off x="1141413" y="1610435"/>
            <a:ext cx="9906000" cy="4572001"/>
          </a:xfrm>
        </p:spPr>
        <p:txBody>
          <a:bodyPr>
            <a:normAutofit fontScale="77500" lnSpcReduction="20000"/>
          </a:bodyPr>
          <a:lstStyle/>
          <a:p>
            <a:r>
              <a:rPr lang="en-US" dirty="0"/>
              <a:t>ENGINEER THE REGION FEATURE</a:t>
            </a:r>
          </a:p>
          <a:p>
            <a:r>
              <a:rPr lang="en-US" dirty="0"/>
              <a:t>RE-CLASSIFICATION OF THE DATA</a:t>
            </a:r>
          </a:p>
          <a:p>
            <a:r>
              <a:rPr lang="en-US" dirty="0"/>
              <a:t>DROP ALL FEATURES EXCEPT </a:t>
            </a:r>
          </a:p>
          <a:p>
            <a:pPr lvl="1"/>
            <a:r>
              <a:rPr lang="en-US" dirty="0"/>
              <a:t>Years of Experience</a:t>
            </a:r>
          </a:p>
          <a:p>
            <a:pPr lvl="1"/>
            <a:r>
              <a:rPr lang="en-US" dirty="0"/>
              <a:t>Years at Job</a:t>
            </a:r>
          </a:p>
          <a:p>
            <a:pPr lvl="1"/>
            <a:r>
              <a:rPr lang="en-US" dirty="0"/>
              <a:t>Region  </a:t>
            </a:r>
          </a:p>
          <a:p>
            <a:r>
              <a:rPr lang="en-US" dirty="0"/>
              <a:t>DROP OUTPUT COLUMS</a:t>
            </a:r>
          </a:p>
          <a:p>
            <a:r>
              <a:rPr lang="en-US" dirty="0"/>
              <a:t>DEPLOY ONE HOT ENCODING</a:t>
            </a:r>
          </a:p>
          <a:p>
            <a:r>
              <a:rPr lang="en-US" dirty="0"/>
              <a:t>SCALE USING STANDARD SCALER</a:t>
            </a:r>
          </a:p>
          <a:p>
            <a:r>
              <a:rPr lang="en-US" dirty="0"/>
              <a:t>SPLIT INTO TEST/TRAINING DATASETS</a:t>
            </a:r>
          </a:p>
          <a:p>
            <a:pPr lvl="1"/>
            <a:r>
              <a:rPr lang="en-US" dirty="0"/>
              <a:t>Training Data Shape (46,977 rows, 3 columns)</a:t>
            </a:r>
          </a:p>
          <a:p>
            <a:pPr lvl="1"/>
            <a:r>
              <a:rPr lang="en-US" dirty="0"/>
              <a:t>Test Data (15,660 rows, 3 columns)</a:t>
            </a:r>
          </a:p>
          <a:p>
            <a:pPr marL="0" indent="0">
              <a:buNone/>
            </a:pPr>
            <a:endParaRPr lang="en-US" dirty="0"/>
          </a:p>
        </p:txBody>
      </p:sp>
      <p:pic>
        <p:nvPicPr>
          <p:cNvPr id="3" name="Picture 2">
            <a:extLst>
              <a:ext uri="{FF2B5EF4-FFF2-40B4-BE49-F238E27FC236}">
                <a16:creationId xmlns:a16="http://schemas.microsoft.com/office/drawing/2014/main" id="{2DD0DDF5-DCC0-401C-9812-2540CCA13C12}"/>
              </a:ext>
            </a:extLst>
          </p:cNvPr>
          <p:cNvPicPr>
            <a:picLocks noChangeAspect="1"/>
          </p:cNvPicPr>
          <p:nvPr/>
        </p:nvPicPr>
        <p:blipFill>
          <a:blip r:embed="rId2"/>
          <a:stretch>
            <a:fillRect/>
          </a:stretch>
        </p:blipFill>
        <p:spPr>
          <a:xfrm>
            <a:off x="6701049" y="993779"/>
            <a:ext cx="4136991" cy="4819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0EC80E96-6998-49B9-9D3A-394876D32DA4}"/>
              </a:ext>
            </a:extLst>
          </p:cNvPr>
          <p:cNvSpPr txBox="1"/>
          <p:nvPr/>
        </p:nvSpPr>
        <p:spPr>
          <a:xfrm>
            <a:off x="7140575" y="6054816"/>
            <a:ext cx="6102350" cy="369332"/>
          </a:xfrm>
          <a:prstGeom prst="rect">
            <a:avLst/>
          </a:prstGeom>
          <a:noFill/>
        </p:spPr>
        <p:txBody>
          <a:bodyPr wrap="square">
            <a:spAutoFit/>
          </a:bodyPr>
          <a:lstStyle/>
          <a:p>
            <a:r>
              <a:rPr lang="en-US" dirty="0"/>
              <a:t>Final_model_random_forests.ipynb</a:t>
            </a:r>
          </a:p>
        </p:txBody>
      </p:sp>
    </p:spTree>
    <p:extLst>
      <p:ext uri="{BB962C8B-B14F-4D97-AF65-F5344CB8AC3E}">
        <p14:creationId xmlns:p14="http://schemas.microsoft.com/office/powerpoint/2010/main" val="342274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1891-6663-448E-B6B4-B208AEBA3C74}"/>
              </a:ext>
            </a:extLst>
          </p:cNvPr>
          <p:cNvSpPr>
            <a:spLocks noGrp="1"/>
          </p:cNvSpPr>
          <p:nvPr>
            <p:ph type="title"/>
          </p:nvPr>
        </p:nvSpPr>
        <p:spPr>
          <a:xfrm>
            <a:off x="1141412" y="90829"/>
            <a:ext cx="9905998" cy="1478570"/>
          </a:xfrm>
        </p:spPr>
        <p:txBody>
          <a:bodyPr/>
          <a:lstStyle/>
          <a:p>
            <a:r>
              <a:rPr lang="en-US" dirty="0"/>
              <a:t>FEATURE ENGINEERING - REGION</a:t>
            </a:r>
          </a:p>
        </p:txBody>
      </p:sp>
      <p:sp>
        <p:nvSpPr>
          <p:cNvPr id="3" name="Content Placeholder 2">
            <a:extLst>
              <a:ext uri="{FF2B5EF4-FFF2-40B4-BE49-F238E27FC236}">
                <a16:creationId xmlns:a16="http://schemas.microsoft.com/office/drawing/2014/main" id="{6B2F0307-D220-40E2-978D-DC2357A7C3D5}"/>
              </a:ext>
            </a:extLst>
          </p:cNvPr>
          <p:cNvSpPr>
            <a:spLocks noGrp="1"/>
          </p:cNvSpPr>
          <p:nvPr>
            <p:ph idx="1"/>
          </p:nvPr>
        </p:nvSpPr>
        <p:spPr/>
        <p:txBody>
          <a:bodyPr/>
          <a:lstStyle/>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404B2315-58C7-45AE-BA4D-67CB4AB05145}"/>
              </a:ext>
            </a:extLst>
          </p:cNvPr>
          <p:cNvPicPr>
            <a:picLocks noChangeAspect="1"/>
          </p:cNvPicPr>
          <p:nvPr/>
        </p:nvPicPr>
        <p:blipFill>
          <a:blip r:embed="rId2"/>
          <a:stretch>
            <a:fillRect/>
          </a:stretch>
        </p:blipFill>
        <p:spPr>
          <a:xfrm>
            <a:off x="6900628" y="1066799"/>
            <a:ext cx="4252519" cy="25545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B32E2A23-A879-466F-9261-0058735F5096}"/>
              </a:ext>
            </a:extLst>
          </p:cNvPr>
          <p:cNvPicPr>
            <a:picLocks noChangeAspect="1"/>
          </p:cNvPicPr>
          <p:nvPr/>
        </p:nvPicPr>
        <p:blipFill rotWithShape="1">
          <a:blip r:embed="rId3"/>
          <a:srcRect b="48724"/>
          <a:stretch/>
        </p:blipFill>
        <p:spPr>
          <a:xfrm>
            <a:off x="6733013" y="4995814"/>
            <a:ext cx="4791073" cy="13776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8" name="Content Placeholder 2">
            <a:extLst>
              <a:ext uri="{FF2B5EF4-FFF2-40B4-BE49-F238E27FC236}">
                <a16:creationId xmlns:a16="http://schemas.microsoft.com/office/drawing/2014/main" id="{88A16B0E-320E-492A-982A-D7CF4C9569D0}"/>
              </a:ext>
            </a:extLst>
          </p:cNvPr>
          <p:cNvGraphicFramePr>
            <a:graphicFrameLocks/>
          </p:cNvGraphicFramePr>
          <p:nvPr>
            <p:extLst>
              <p:ext uri="{D42A27DB-BD31-4B8C-83A1-F6EECF244321}">
                <p14:modId xmlns:p14="http://schemas.microsoft.com/office/powerpoint/2010/main" val="3375586390"/>
              </p:ext>
            </p:extLst>
          </p:nvPr>
        </p:nvGraphicFramePr>
        <p:xfrm>
          <a:off x="1141413" y="1473200"/>
          <a:ext cx="5449887" cy="5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489CC665-77A9-41C6-9EC0-6813BCAEAAB0}"/>
              </a:ext>
            </a:extLst>
          </p:cNvPr>
          <p:cNvPicPr>
            <a:picLocks noChangeAspect="1"/>
          </p:cNvPicPr>
          <p:nvPr/>
        </p:nvPicPr>
        <p:blipFill>
          <a:blip r:embed="rId9"/>
          <a:stretch>
            <a:fillRect/>
          </a:stretch>
        </p:blipFill>
        <p:spPr>
          <a:xfrm>
            <a:off x="7299180" y="3691333"/>
            <a:ext cx="3455414" cy="1234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52028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8354-F182-444E-84C6-5C1B63A47B1C}"/>
              </a:ext>
            </a:extLst>
          </p:cNvPr>
          <p:cNvSpPr>
            <a:spLocks noGrp="1"/>
          </p:cNvSpPr>
          <p:nvPr>
            <p:ph type="title"/>
          </p:nvPr>
        </p:nvSpPr>
        <p:spPr>
          <a:xfrm>
            <a:off x="1498041" y="339118"/>
            <a:ext cx="9905998" cy="1478570"/>
          </a:xfrm>
        </p:spPr>
        <p:txBody>
          <a:bodyPr/>
          <a:lstStyle/>
          <a:p>
            <a:r>
              <a:rPr lang="en-US" dirty="0"/>
              <a:t>FEATURE ENGINEERING – BinNING REGION</a:t>
            </a:r>
          </a:p>
        </p:txBody>
      </p:sp>
      <p:graphicFrame>
        <p:nvGraphicFramePr>
          <p:cNvPr id="5" name="Content Placeholder 2">
            <a:extLst>
              <a:ext uri="{FF2B5EF4-FFF2-40B4-BE49-F238E27FC236}">
                <a16:creationId xmlns:a16="http://schemas.microsoft.com/office/drawing/2014/main" id="{569E4A02-7B3C-44EE-8BEB-AC804A0B6D49}"/>
              </a:ext>
            </a:extLst>
          </p:cNvPr>
          <p:cNvGraphicFramePr>
            <a:graphicFrameLocks/>
          </p:cNvGraphicFramePr>
          <p:nvPr/>
        </p:nvGraphicFramePr>
        <p:xfrm>
          <a:off x="1498041" y="1817688"/>
          <a:ext cx="5031606" cy="3884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DB1FBFF-E745-4682-B3C4-997683F553B9}"/>
              </a:ext>
            </a:extLst>
          </p:cNvPr>
          <p:cNvPicPr>
            <a:picLocks noChangeAspect="1"/>
          </p:cNvPicPr>
          <p:nvPr/>
        </p:nvPicPr>
        <p:blipFill>
          <a:blip r:embed="rId7"/>
          <a:stretch>
            <a:fillRect/>
          </a:stretch>
        </p:blipFill>
        <p:spPr>
          <a:xfrm>
            <a:off x="6678612" y="2827152"/>
            <a:ext cx="4624388" cy="3325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E543B4CA-CB85-4435-A874-78D26D3871FE}"/>
              </a:ext>
            </a:extLst>
          </p:cNvPr>
          <p:cNvPicPr>
            <a:picLocks noChangeAspect="1"/>
          </p:cNvPicPr>
          <p:nvPr/>
        </p:nvPicPr>
        <p:blipFill>
          <a:blip r:embed="rId8"/>
          <a:stretch>
            <a:fillRect/>
          </a:stretch>
        </p:blipFill>
        <p:spPr>
          <a:xfrm>
            <a:off x="6960358" y="1343819"/>
            <a:ext cx="4012970" cy="13447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19836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8D5D-BA65-4C23-B90B-09CCDCC7ACDF}"/>
              </a:ext>
            </a:extLst>
          </p:cNvPr>
          <p:cNvSpPr>
            <a:spLocks noGrp="1"/>
          </p:cNvSpPr>
          <p:nvPr>
            <p:ph type="title"/>
          </p:nvPr>
        </p:nvSpPr>
        <p:spPr>
          <a:xfrm>
            <a:off x="1428016" y="263677"/>
            <a:ext cx="9905998" cy="1478570"/>
          </a:xfrm>
        </p:spPr>
        <p:txBody>
          <a:bodyPr/>
          <a:lstStyle/>
          <a:p>
            <a:r>
              <a:rPr lang="en-US" dirty="0"/>
              <a:t>US RegioNS</a:t>
            </a:r>
          </a:p>
        </p:txBody>
      </p:sp>
      <p:pic>
        <p:nvPicPr>
          <p:cNvPr id="5" name="Picture 4">
            <a:extLst>
              <a:ext uri="{FF2B5EF4-FFF2-40B4-BE49-F238E27FC236}">
                <a16:creationId xmlns:a16="http://schemas.microsoft.com/office/drawing/2014/main" id="{66A90607-65B2-4E6B-959A-9DA9B8E8D56B}"/>
              </a:ext>
            </a:extLst>
          </p:cNvPr>
          <p:cNvPicPr>
            <a:picLocks noChangeAspect="1"/>
          </p:cNvPicPr>
          <p:nvPr/>
        </p:nvPicPr>
        <p:blipFill>
          <a:blip r:embed="rId2"/>
          <a:stretch>
            <a:fillRect/>
          </a:stretch>
        </p:blipFill>
        <p:spPr>
          <a:xfrm>
            <a:off x="1152913" y="1528549"/>
            <a:ext cx="9886174" cy="47903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07360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7798-FDAD-4D1C-8B29-164CFB2593CD}"/>
              </a:ext>
            </a:extLst>
          </p:cNvPr>
          <p:cNvSpPr>
            <a:spLocks noGrp="1"/>
          </p:cNvSpPr>
          <p:nvPr>
            <p:ph type="title"/>
          </p:nvPr>
        </p:nvSpPr>
        <p:spPr>
          <a:xfrm>
            <a:off x="1281113" y="0"/>
            <a:ext cx="9905998" cy="1478570"/>
          </a:xfrm>
        </p:spPr>
        <p:txBody>
          <a:bodyPr/>
          <a:lstStyle/>
          <a:p>
            <a:r>
              <a:rPr lang="en-US" dirty="0"/>
              <a:t>FINAL DATA PREpARATION</a:t>
            </a:r>
          </a:p>
        </p:txBody>
      </p:sp>
      <p:sp>
        <p:nvSpPr>
          <p:cNvPr id="3" name="Content Placeholder 2">
            <a:extLst>
              <a:ext uri="{FF2B5EF4-FFF2-40B4-BE49-F238E27FC236}">
                <a16:creationId xmlns:a16="http://schemas.microsoft.com/office/drawing/2014/main" id="{FC8BF877-2A75-4B8D-8B9A-2E18DB07A0FC}"/>
              </a:ext>
            </a:extLst>
          </p:cNvPr>
          <p:cNvSpPr>
            <a:spLocks noGrp="1"/>
          </p:cNvSpPr>
          <p:nvPr>
            <p:ph idx="1"/>
          </p:nvPr>
        </p:nvSpPr>
        <p:spPr>
          <a:xfrm>
            <a:off x="1508123" y="1214650"/>
            <a:ext cx="9678988" cy="2620749"/>
          </a:xfrm>
        </p:spPr>
        <p:txBody>
          <a:bodyPr>
            <a:normAutofit/>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29402590-E51B-4926-B073-293EDC3410CF}"/>
              </a:ext>
            </a:extLst>
          </p:cNvPr>
          <p:cNvPicPr>
            <a:picLocks noChangeAspect="1"/>
          </p:cNvPicPr>
          <p:nvPr/>
        </p:nvPicPr>
        <p:blipFill>
          <a:blip r:embed="rId2"/>
          <a:stretch>
            <a:fillRect/>
          </a:stretch>
        </p:blipFill>
        <p:spPr>
          <a:xfrm>
            <a:off x="8004456" y="2412965"/>
            <a:ext cx="3121554" cy="281412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aphicFrame>
        <p:nvGraphicFramePr>
          <p:cNvPr id="6" name="Content Placeholder 2">
            <a:extLst>
              <a:ext uri="{FF2B5EF4-FFF2-40B4-BE49-F238E27FC236}">
                <a16:creationId xmlns:a16="http://schemas.microsoft.com/office/drawing/2014/main" id="{A020EA46-2494-4D22-A9E7-E67E3C793359}"/>
              </a:ext>
            </a:extLst>
          </p:cNvPr>
          <p:cNvGraphicFramePr>
            <a:graphicFrameLocks/>
          </p:cNvGraphicFramePr>
          <p:nvPr>
            <p:extLst>
              <p:ext uri="{D42A27DB-BD31-4B8C-83A1-F6EECF244321}">
                <p14:modId xmlns:p14="http://schemas.microsoft.com/office/powerpoint/2010/main" val="2239264499"/>
              </p:ext>
            </p:extLst>
          </p:nvPr>
        </p:nvGraphicFramePr>
        <p:xfrm>
          <a:off x="1105470" y="1214650"/>
          <a:ext cx="6496333" cy="5158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301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D327-FC60-4BAD-B6A6-8E5A5DE33EA9}"/>
              </a:ext>
            </a:extLst>
          </p:cNvPr>
          <p:cNvSpPr>
            <a:spLocks noGrp="1"/>
          </p:cNvSpPr>
          <p:nvPr>
            <p:ph type="title"/>
          </p:nvPr>
        </p:nvSpPr>
        <p:spPr>
          <a:xfrm>
            <a:off x="1141413" y="212118"/>
            <a:ext cx="9905998" cy="1478570"/>
          </a:xfrm>
        </p:spPr>
        <p:txBody>
          <a:bodyPr/>
          <a:lstStyle/>
          <a:p>
            <a:r>
              <a:rPr lang="en-US" dirty="0"/>
              <a:t>RANDOM FOREST MODEL – 3 FEATURES</a:t>
            </a:r>
          </a:p>
        </p:txBody>
      </p:sp>
      <p:sp>
        <p:nvSpPr>
          <p:cNvPr id="3" name="Content Placeholder 2">
            <a:extLst>
              <a:ext uri="{FF2B5EF4-FFF2-40B4-BE49-F238E27FC236}">
                <a16:creationId xmlns:a16="http://schemas.microsoft.com/office/drawing/2014/main" id="{AC88BF85-2BDB-489A-9CBD-7AD8072BDF60}"/>
              </a:ext>
            </a:extLst>
          </p:cNvPr>
          <p:cNvSpPr>
            <a:spLocks noGrp="1"/>
          </p:cNvSpPr>
          <p:nvPr>
            <p:ph idx="1"/>
          </p:nvPr>
        </p:nvSpPr>
        <p:spPr>
          <a:xfrm>
            <a:off x="1141413" y="1512887"/>
            <a:ext cx="9905999" cy="3541714"/>
          </a:xfrm>
        </p:spPr>
        <p:txBody>
          <a:bodyPr/>
          <a:lstStyle/>
          <a:p>
            <a:r>
              <a:rPr lang="en-US" dirty="0"/>
              <a:t>Resources/US_Salary_Preprocessed_new_regions.csv"</a:t>
            </a:r>
          </a:p>
          <a:p>
            <a:pPr lvl="1"/>
            <a:r>
              <a:rPr lang="en-US" dirty="0"/>
              <a:t>Training Data Shape = 33,542 rows, 3 columns</a:t>
            </a:r>
          </a:p>
          <a:p>
            <a:pPr lvl="1"/>
            <a:r>
              <a:rPr lang="en-US" dirty="0"/>
              <a:t>Test Data Shape  = 11,181 rows, 3 columns</a:t>
            </a:r>
          </a:p>
        </p:txBody>
      </p:sp>
      <p:pic>
        <p:nvPicPr>
          <p:cNvPr id="4" name="Picture 3">
            <a:extLst>
              <a:ext uri="{FF2B5EF4-FFF2-40B4-BE49-F238E27FC236}">
                <a16:creationId xmlns:a16="http://schemas.microsoft.com/office/drawing/2014/main" id="{352D0675-3B62-474B-872C-012CA18E5FAE}"/>
              </a:ext>
            </a:extLst>
          </p:cNvPr>
          <p:cNvPicPr>
            <a:picLocks noChangeAspect="1"/>
          </p:cNvPicPr>
          <p:nvPr/>
        </p:nvPicPr>
        <p:blipFill>
          <a:blip r:embed="rId2"/>
          <a:stretch>
            <a:fillRect/>
          </a:stretch>
        </p:blipFill>
        <p:spPr>
          <a:xfrm>
            <a:off x="2601912" y="3574257"/>
            <a:ext cx="6261631" cy="2306917"/>
          </a:xfrm>
          <a:prstGeom prst="rect">
            <a:avLst/>
          </a:prstGeom>
        </p:spPr>
      </p:pic>
      <p:pic>
        <p:nvPicPr>
          <p:cNvPr id="6" name="Picture 5">
            <a:extLst>
              <a:ext uri="{FF2B5EF4-FFF2-40B4-BE49-F238E27FC236}">
                <a16:creationId xmlns:a16="http://schemas.microsoft.com/office/drawing/2014/main" id="{D5D68D99-5474-484F-8D82-935166DC724C}"/>
              </a:ext>
            </a:extLst>
          </p:cNvPr>
          <p:cNvPicPr>
            <a:picLocks noChangeAspect="1"/>
          </p:cNvPicPr>
          <p:nvPr/>
        </p:nvPicPr>
        <p:blipFill>
          <a:blip r:embed="rId3"/>
          <a:stretch>
            <a:fillRect/>
          </a:stretch>
        </p:blipFill>
        <p:spPr>
          <a:xfrm>
            <a:off x="8632791" y="1370709"/>
            <a:ext cx="2867958" cy="19130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95467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052-0EC3-4849-942F-4D0FA4C42F98}"/>
              </a:ext>
            </a:extLst>
          </p:cNvPr>
          <p:cNvSpPr>
            <a:spLocks noGrp="1"/>
          </p:cNvSpPr>
          <p:nvPr>
            <p:ph type="title"/>
          </p:nvPr>
        </p:nvSpPr>
        <p:spPr>
          <a:xfrm>
            <a:off x="1143001" y="365615"/>
            <a:ext cx="9905998" cy="1478570"/>
          </a:xfrm>
        </p:spPr>
        <p:txBody>
          <a:bodyPr/>
          <a:lstStyle/>
          <a:p>
            <a:r>
              <a:rPr lang="en-US" dirty="0"/>
              <a:t>OUTCOMES &amp; IMPORTANCES – RFM 3 FEATURES</a:t>
            </a:r>
          </a:p>
        </p:txBody>
      </p:sp>
      <p:pic>
        <p:nvPicPr>
          <p:cNvPr id="5" name="Content Placeholder 4">
            <a:extLst>
              <a:ext uri="{FF2B5EF4-FFF2-40B4-BE49-F238E27FC236}">
                <a16:creationId xmlns:a16="http://schemas.microsoft.com/office/drawing/2014/main" id="{DE6DB6AB-9FAD-4671-AA90-4364339743A7}"/>
              </a:ext>
            </a:extLst>
          </p:cNvPr>
          <p:cNvPicPr>
            <a:picLocks noGrp="1" noChangeAspect="1"/>
          </p:cNvPicPr>
          <p:nvPr>
            <p:ph idx="1"/>
          </p:nvPr>
        </p:nvPicPr>
        <p:blipFill>
          <a:blip r:embed="rId2"/>
          <a:stretch>
            <a:fillRect/>
          </a:stretch>
        </p:blipFill>
        <p:spPr>
          <a:xfrm>
            <a:off x="6096000" y="1777896"/>
            <a:ext cx="4952999" cy="4066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7A1F735-AF17-4465-9EAB-84B4C524C281}"/>
              </a:ext>
            </a:extLst>
          </p:cNvPr>
          <p:cNvPicPr>
            <a:picLocks noChangeAspect="1"/>
          </p:cNvPicPr>
          <p:nvPr/>
        </p:nvPicPr>
        <p:blipFill>
          <a:blip r:embed="rId3"/>
          <a:stretch>
            <a:fillRect/>
          </a:stretch>
        </p:blipFill>
        <p:spPr>
          <a:xfrm>
            <a:off x="8789158" y="4489399"/>
            <a:ext cx="1892170" cy="844602"/>
          </a:xfrm>
          <a:prstGeom prst="rect">
            <a:avLst/>
          </a:prstGeom>
        </p:spPr>
      </p:pic>
      <p:pic>
        <p:nvPicPr>
          <p:cNvPr id="9" name="Picture 8">
            <a:extLst>
              <a:ext uri="{FF2B5EF4-FFF2-40B4-BE49-F238E27FC236}">
                <a16:creationId xmlns:a16="http://schemas.microsoft.com/office/drawing/2014/main" id="{492DB9F0-769A-4835-9055-0F7BC466CE23}"/>
              </a:ext>
            </a:extLst>
          </p:cNvPr>
          <p:cNvPicPr>
            <a:picLocks noChangeAspect="1"/>
          </p:cNvPicPr>
          <p:nvPr/>
        </p:nvPicPr>
        <p:blipFill>
          <a:blip r:embed="rId4"/>
          <a:stretch>
            <a:fillRect/>
          </a:stretch>
        </p:blipFill>
        <p:spPr>
          <a:xfrm>
            <a:off x="1718135" y="2932137"/>
            <a:ext cx="3915812" cy="28209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88437D3F-D950-47C4-AB07-C09F3B245ACC}"/>
              </a:ext>
            </a:extLst>
          </p:cNvPr>
          <p:cNvSpPr txBox="1"/>
          <p:nvPr/>
        </p:nvSpPr>
        <p:spPr>
          <a:xfrm>
            <a:off x="1718135" y="1777896"/>
            <a:ext cx="3844159" cy="830997"/>
          </a:xfrm>
          <a:prstGeom prst="rect">
            <a:avLst/>
          </a:prstGeom>
          <a:noFill/>
        </p:spPr>
        <p:txBody>
          <a:bodyPr wrap="square">
            <a:spAutoFit/>
          </a:bodyPr>
          <a:lstStyle/>
          <a:p>
            <a:r>
              <a:rPr lang="en-US" sz="2400" dirty="0"/>
              <a:t>Predictive Accuracy = 0.391</a:t>
            </a:r>
          </a:p>
          <a:p>
            <a:r>
              <a:rPr lang="en-US" sz="2400" dirty="0"/>
              <a:t> </a:t>
            </a:r>
          </a:p>
        </p:txBody>
      </p:sp>
    </p:spTree>
    <p:extLst>
      <p:ext uri="{BB962C8B-B14F-4D97-AF65-F5344CB8AC3E}">
        <p14:creationId xmlns:p14="http://schemas.microsoft.com/office/powerpoint/2010/main" val="2869204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A723-AB2A-4E47-B8E7-A4AE7CAF21E5}"/>
              </a:ext>
            </a:extLst>
          </p:cNvPr>
          <p:cNvSpPr>
            <a:spLocks noGrp="1"/>
          </p:cNvSpPr>
          <p:nvPr>
            <p:ph type="title"/>
          </p:nvPr>
        </p:nvSpPr>
        <p:spPr>
          <a:xfrm>
            <a:off x="1293813" y="192972"/>
            <a:ext cx="9905998" cy="1478570"/>
          </a:xfrm>
        </p:spPr>
        <p:txBody>
          <a:bodyPr/>
          <a:lstStyle/>
          <a:p>
            <a:r>
              <a:rPr lang="en-US" dirty="0"/>
              <a:t>MACHINE LEARNING MODEL SELECTION</a:t>
            </a:r>
          </a:p>
        </p:txBody>
      </p:sp>
      <p:sp>
        <p:nvSpPr>
          <p:cNvPr id="3" name="Content Placeholder 2">
            <a:extLst>
              <a:ext uri="{FF2B5EF4-FFF2-40B4-BE49-F238E27FC236}">
                <a16:creationId xmlns:a16="http://schemas.microsoft.com/office/drawing/2014/main" id="{B9BDC3F7-99E4-4ECB-8B51-317386B00A2F}"/>
              </a:ext>
            </a:extLst>
          </p:cNvPr>
          <p:cNvSpPr>
            <a:spLocks noGrp="1"/>
          </p:cNvSpPr>
          <p:nvPr>
            <p:ph idx="1"/>
          </p:nvPr>
        </p:nvSpPr>
        <p:spPr>
          <a:xfrm>
            <a:off x="1141412" y="1320799"/>
            <a:ext cx="9905999" cy="5167041"/>
          </a:xfrm>
        </p:spPr>
        <p:txBody>
          <a:bodyPr>
            <a:normAutofit fontScale="85000" lnSpcReduction="10000"/>
          </a:bodyPr>
          <a:lstStyle/>
          <a:p>
            <a:r>
              <a:rPr lang="en-US" dirty="0"/>
              <a:t>BENEFITS</a:t>
            </a:r>
          </a:p>
          <a:p>
            <a:pPr lvl="1"/>
            <a:r>
              <a:rPr lang="en-US" dirty="0"/>
              <a:t>Classification Models allows for the use of several features to optimize output</a:t>
            </a:r>
          </a:p>
          <a:p>
            <a:pPr lvl="2"/>
            <a:r>
              <a:rPr lang="en-US" i="1" dirty="0"/>
              <a:t>We can use both continuous and categorical features for this model</a:t>
            </a:r>
          </a:p>
          <a:p>
            <a:pPr lvl="2"/>
            <a:r>
              <a:rPr lang="en-US" i="1" dirty="0"/>
              <a:t>Our primary objective is to predict a salary range +/- 25K/yr. some error is reasonable to expect</a:t>
            </a:r>
          </a:p>
          <a:p>
            <a:pPr lvl="1"/>
            <a:r>
              <a:rPr lang="en-US" dirty="0"/>
              <a:t>Classification models provide a superior method for working with missing data</a:t>
            </a:r>
          </a:p>
          <a:p>
            <a:pPr lvl="2"/>
            <a:r>
              <a:rPr lang="en-US" i="1" dirty="0"/>
              <a:t>Many of the categorical features of our data contain missing data</a:t>
            </a:r>
          </a:p>
          <a:p>
            <a:pPr lvl="2"/>
            <a:r>
              <a:rPr lang="en-US" i="1" dirty="0"/>
              <a:t>By grouping salaries into ranges and binning the regions for respondents, the noise in the data is reduced</a:t>
            </a:r>
            <a:endParaRPr lang="en-US" dirty="0"/>
          </a:p>
          <a:p>
            <a:r>
              <a:rPr lang="en-US" dirty="0"/>
              <a:t>DRAWBACKS</a:t>
            </a:r>
          </a:p>
          <a:p>
            <a:pPr lvl="1"/>
            <a:r>
              <a:rPr lang="en-US" dirty="0"/>
              <a:t>When the data contain groups of correlated features of similar relevance for the output, then smaller groups are favored over larger groups</a:t>
            </a:r>
          </a:p>
          <a:p>
            <a:pPr lvl="2"/>
            <a:r>
              <a:rPr lang="en-US" i="1" dirty="0"/>
              <a:t>We seek to overcome this by selecting features that appear to be the largest contributors to predicting salaries</a:t>
            </a:r>
          </a:p>
          <a:p>
            <a:pPr lvl="1"/>
            <a:r>
              <a:rPr lang="en-US" dirty="0"/>
              <a:t>Decision trees run the risk of overfitting as they tend to tightly fit all the samples within training data, Random Forest Classification has the least risk of overfitting. </a:t>
            </a:r>
          </a:p>
          <a:p>
            <a:pPr lvl="2"/>
            <a:r>
              <a:rPr lang="en-US" i="1" dirty="0"/>
              <a:t>This model appears to lack sensitivity as recall &amp; F1 scores were generally less than 0.5</a:t>
            </a:r>
          </a:p>
          <a:p>
            <a:pPr lvl="1"/>
            <a:endParaRPr lang="en-US" i="1" dirty="0"/>
          </a:p>
          <a:p>
            <a:pPr marL="457200" lvl="1" indent="0">
              <a:buNone/>
            </a:pPr>
            <a:endParaRPr lang="en-US" dirty="0"/>
          </a:p>
        </p:txBody>
      </p:sp>
      <p:pic>
        <p:nvPicPr>
          <p:cNvPr id="4" name="Picture 3">
            <a:extLst>
              <a:ext uri="{FF2B5EF4-FFF2-40B4-BE49-F238E27FC236}">
                <a16:creationId xmlns:a16="http://schemas.microsoft.com/office/drawing/2014/main" id="{EB260669-D71B-4F45-A1A3-FF15EF7B0392}"/>
              </a:ext>
            </a:extLst>
          </p:cNvPr>
          <p:cNvPicPr>
            <a:picLocks noChangeAspect="1"/>
          </p:cNvPicPr>
          <p:nvPr/>
        </p:nvPicPr>
        <p:blipFill>
          <a:blip r:embed="rId2"/>
          <a:stretch>
            <a:fillRect/>
          </a:stretch>
        </p:blipFill>
        <p:spPr>
          <a:xfrm>
            <a:off x="9281156" y="370159"/>
            <a:ext cx="1842455" cy="1478570"/>
          </a:xfrm>
          <a:prstGeom prst="rect">
            <a:avLst/>
          </a:prstGeom>
        </p:spPr>
      </p:pic>
    </p:spTree>
    <p:extLst>
      <p:ext uri="{BB962C8B-B14F-4D97-AF65-F5344CB8AC3E}">
        <p14:creationId xmlns:p14="http://schemas.microsoft.com/office/powerpoint/2010/main" val="506005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68D3-A640-45F5-B4EA-60DAF50E3B9B}"/>
              </a:ext>
            </a:extLst>
          </p:cNvPr>
          <p:cNvSpPr>
            <a:spLocks noGrp="1"/>
          </p:cNvSpPr>
          <p:nvPr>
            <p:ph type="title"/>
          </p:nvPr>
        </p:nvSpPr>
        <p:spPr>
          <a:xfrm>
            <a:off x="1143000" y="1883250"/>
            <a:ext cx="9906000" cy="2852737"/>
          </a:xfrm>
        </p:spPr>
        <p:txBody>
          <a:bodyPr/>
          <a:lstStyle/>
          <a:p>
            <a:r>
              <a:rPr lang="en-US" dirty="0"/>
              <a:t>Connecting to the salary PREDICTION TOOL</a:t>
            </a:r>
          </a:p>
        </p:txBody>
      </p:sp>
    </p:spTree>
    <p:extLst>
      <p:ext uri="{BB962C8B-B14F-4D97-AF65-F5344CB8AC3E}">
        <p14:creationId xmlns:p14="http://schemas.microsoft.com/office/powerpoint/2010/main" val="89313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DDFBD9CD-5EF0-4540-9627-FAD7944CD04E}"/>
              </a:ext>
            </a:extLst>
          </p:cNvPr>
          <p:cNvSpPr>
            <a:spLocks noGrp="1"/>
          </p:cNvSpPr>
          <p:nvPr>
            <p:ph type="title"/>
          </p:nvPr>
        </p:nvSpPr>
        <p:spPr>
          <a:xfrm>
            <a:off x="7962519" y="618518"/>
            <a:ext cx="3362706" cy="1478570"/>
          </a:xfrm>
        </p:spPr>
        <p:txBody>
          <a:bodyPr>
            <a:normAutofit/>
          </a:bodyPr>
          <a:lstStyle/>
          <a:p>
            <a:r>
              <a:rPr lang="en-US" sz="3200" dirty="0"/>
              <a:t>Our project</a:t>
            </a:r>
          </a:p>
        </p:txBody>
      </p:sp>
      <p:pic>
        <p:nvPicPr>
          <p:cNvPr id="5" name="Picture 4" descr="Sticky notes with question marks">
            <a:extLst>
              <a:ext uri="{FF2B5EF4-FFF2-40B4-BE49-F238E27FC236}">
                <a16:creationId xmlns:a16="http://schemas.microsoft.com/office/drawing/2014/main" id="{7D92AA19-C88D-B0CD-C731-56C293751ACA}"/>
              </a:ext>
            </a:extLst>
          </p:cNvPr>
          <p:cNvPicPr>
            <a:picLocks noChangeAspect="1"/>
          </p:cNvPicPr>
          <p:nvPr/>
        </p:nvPicPr>
        <p:blipFill rotWithShape="1">
          <a:blip r:embed="rId4"/>
          <a:srcRect l="14437" r="11993"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CD11B74-6076-4BD1-8E9F-4524CCDF8CF8}"/>
              </a:ext>
            </a:extLst>
          </p:cNvPr>
          <p:cNvSpPr>
            <a:spLocks noGrp="1"/>
          </p:cNvSpPr>
          <p:nvPr>
            <p:ph idx="1"/>
          </p:nvPr>
        </p:nvSpPr>
        <p:spPr>
          <a:xfrm>
            <a:off x="7962519" y="2249487"/>
            <a:ext cx="3084892" cy="3541714"/>
          </a:xfrm>
        </p:spPr>
        <p:txBody>
          <a:bodyPr>
            <a:normAutofit/>
          </a:bodyPr>
          <a:lstStyle/>
          <a:p>
            <a:r>
              <a:rPr lang="en-US" sz="3000" dirty="0"/>
              <a:t>Kaggle Data Science and STEM Salaries Dataset</a:t>
            </a:r>
          </a:p>
        </p:txBody>
      </p:sp>
      <p:pic>
        <p:nvPicPr>
          <p:cNvPr id="6" name="Picture 5" descr="Graphical user interface, application&#10;&#10;Description automatically generated">
            <a:extLst>
              <a:ext uri="{FF2B5EF4-FFF2-40B4-BE49-F238E27FC236}">
                <a16:creationId xmlns:a16="http://schemas.microsoft.com/office/drawing/2014/main" id="{DE786061-016E-454C-85C3-5F24CFE75DCC}"/>
              </a:ext>
            </a:extLst>
          </p:cNvPr>
          <p:cNvPicPr>
            <a:picLocks noChangeAspect="1"/>
          </p:cNvPicPr>
          <p:nvPr/>
        </p:nvPicPr>
        <p:blipFill>
          <a:blip r:embed="rId5"/>
          <a:stretch>
            <a:fillRect/>
          </a:stretch>
        </p:blipFill>
        <p:spPr>
          <a:xfrm>
            <a:off x="8053006" y="4936664"/>
            <a:ext cx="3855288" cy="1655098"/>
          </a:xfrm>
          <a:prstGeom prst="rect">
            <a:avLst/>
          </a:prstGeom>
        </p:spPr>
      </p:pic>
      <p:pic>
        <p:nvPicPr>
          <p:cNvPr id="8" name="Picture 7" descr="Logo&#10;&#10;Description automatically generated">
            <a:extLst>
              <a:ext uri="{FF2B5EF4-FFF2-40B4-BE49-F238E27FC236}">
                <a16:creationId xmlns:a16="http://schemas.microsoft.com/office/drawing/2014/main" id="{A64E3D2F-68C2-488F-9F7E-5494BD1458B9}"/>
              </a:ext>
            </a:extLst>
          </p:cNvPr>
          <p:cNvPicPr>
            <a:picLocks noChangeAspect="1"/>
          </p:cNvPicPr>
          <p:nvPr/>
        </p:nvPicPr>
        <p:blipFill>
          <a:blip r:embed="rId6"/>
          <a:stretch>
            <a:fillRect/>
          </a:stretch>
        </p:blipFill>
        <p:spPr>
          <a:xfrm>
            <a:off x="2812579" y="396933"/>
            <a:ext cx="4005349" cy="1811944"/>
          </a:xfrm>
          <a:prstGeom prst="rect">
            <a:avLst/>
          </a:prstGeom>
        </p:spPr>
      </p:pic>
      <p:pic>
        <p:nvPicPr>
          <p:cNvPr id="68" name="Picture 67" descr="Graphical user interface, text, application&#10;&#10;Description automatically generated">
            <a:extLst>
              <a:ext uri="{FF2B5EF4-FFF2-40B4-BE49-F238E27FC236}">
                <a16:creationId xmlns:a16="http://schemas.microsoft.com/office/drawing/2014/main" id="{6667C32A-B81A-4140-AAD1-9A8DDDC609B1}"/>
              </a:ext>
            </a:extLst>
          </p:cNvPr>
          <p:cNvPicPr>
            <a:picLocks noChangeAspect="1"/>
          </p:cNvPicPr>
          <p:nvPr/>
        </p:nvPicPr>
        <p:blipFill>
          <a:blip r:embed="rId7"/>
          <a:stretch>
            <a:fillRect/>
          </a:stretch>
        </p:blipFill>
        <p:spPr>
          <a:xfrm>
            <a:off x="2907050" y="2465552"/>
            <a:ext cx="3910878" cy="1811944"/>
          </a:xfrm>
          <a:prstGeom prst="rect">
            <a:avLst/>
          </a:prstGeom>
        </p:spPr>
      </p:pic>
      <p:pic>
        <p:nvPicPr>
          <p:cNvPr id="7" name="Picture 6">
            <a:extLst>
              <a:ext uri="{FF2B5EF4-FFF2-40B4-BE49-F238E27FC236}">
                <a16:creationId xmlns:a16="http://schemas.microsoft.com/office/drawing/2014/main" id="{98317C39-A390-4C94-9208-E5658E27859F}"/>
              </a:ext>
            </a:extLst>
          </p:cNvPr>
          <p:cNvPicPr>
            <a:picLocks noChangeAspect="1"/>
          </p:cNvPicPr>
          <p:nvPr/>
        </p:nvPicPr>
        <p:blipFill>
          <a:blip r:embed="rId8"/>
          <a:stretch>
            <a:fillRect/>
          </a:stretch>
        </p:blipFill>
        <p:spPr>
          <a:xfrm>
            <a:off x="2950178" y="4503738"/>
            <a:ext cx="3867750" cy="1603701"/>
          </a:xfrm>
          <a:prstGeom prst="rect">
            <a:avLst/>
          </a:prstGeom>
        </p:spPr>
      </p:pic>
    </p:spTree>
    <p:extLst>
      <p:ext uri="{BB962C8B-B14F-4D97-AF65-F5344CB8AC3E}">
        <p14:creationId xmlns:p14="http://schemas.microsoft.com/office/powerpoint/2010/main" val="13455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E2BF-3E67-4220-8417-E4AAD61475A7}"/>
              </a:ext>
            </a:extLst>
          </p:cNvPr>
          <p:cNvSpPr>
            <a:spLocks noGrp="1"/>
          </p:cNvSpPr>
          <p:nvPr>
            <p:ph type="title"/>
          </p:nvPr>
        </p:nvSpPr>
        <p:spPr>
          <a:xfrm>
            <a:off x="1143001" y="323436"/>
            <a:ext cx="9905998" cy="1478570"/>
          </a:xfrm>
        </p:spPr>
        <p:txBody>
          <a:bodyPr/>
          <a:lstStyle/>
          <a:p>
            <a:r>
              <a:rPr lang="en-US" dirty="0"/>
              <a:t>Connecting to the DaSHBOARD</a:t>
            </a:r>
          </a:p>
        </p:txBody>
      </p:sp>
      <p:pic>
        <p:nvPicPr>
          <p:cNvPr id="6" name="Picture 5">
            <a:extLst>
              <a:ext uri="{FF2B5EF4-FFF2-40B4-BE49-F238E27FC236}">
                <a16:creationId xmlns:a16="http://schemas.microsoft.com/office/drawing/2014/main" id="{3387FDC5-4BE8-4225-943D-4E0401F83937}"/>
              </a:ext>
            </a:extLst>
          </p:cNvPr>
          <p:cNvPicPr>
            <a:picLocks noChangeAspect="1"/>
          </p:cNvPicPr>
          <p:nvPr/>
        </p:nvPicPr>
        <p:blipFill>
          <a:blip r:embed="rId2"/>
          <a:stretch>
            <a:fillRect/>
          </a:stretch>
        </p:blipFill>
        <p:spPr>
          <a:xfrm>
            <a:off x="7171075" y="1802006"/>
            <a:ext cx="4049070" cy="3048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2C78CAE-6C44-4602-BFB9-AAAA8A0D1DEE}"/>
              </a:ext>
            </a:extLst>
          </p:cNvPr>
          <p:cNvPicPr>
            <a:picLocks noChangeAspect="1"/>
          </p:cNvPicPr>
          <p:nvPr/>
        </p:nvPicPr>
        <p:blipFill rotWithShape="1">
          <a:blip r:embed="rId3"/>
          <a:srcRect r="71956" b="-4182"/>
          <a:stretch/>
        </p:blipFill>
        <p:spPr>
          <a:xfrm>
            <a:off x="8128000" y="794021"/>
            <a:ext cx="2692400" cy="9182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2" name="Content Placeholder 2">
            <a:extLst>
              <a:ext uri="{FF2B5EF4-FFF2-40B4-BE49-F238E27FC236}">
                <a16:creationId xmlns:a16="http://schemas.microsoft.com/office/drawing/2014/main" id="{AEFEBF9F-2418-4132-99D4-7B50A46250CD}"/>
              </a:ext>
            </a:extLst>
          </p:cNvPr>
          <p:cNvGraphicFramePr>
            <a:graphicFrameLocks/>
          </p:cNvGraphicFramePr>
          <p:nvPr>
            <p:extLst>
              <p:ext uri="{D42A27DB-BD31-4B8C-83A1-F6EECF244321}">
                <p14:modId xmlns:p14="http://schemas.microsoft.com/office/powerpoint/2010/main" val="2139017579"/>
              </p:ext>
            </p:extLst>
          </p:nvPr>
        </p:nvGraphicFramePr>
        <p:xfrm>
          <a:off x="1566709" y="1500341"/>
          <a:ext cx="4994583" cy="464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1" name="Picture 10">
            <a:extLst>
              <a:ext uri="{FF2B5EF4-FFF2-40B4-BE49-F238E27FC236}">
                <a16:creationId xmlns:a16="http://schemas.microsoft.com/office/drawing/2014/main" id="{1936C348-7501-488E-9380-C2601E52042B}"/>
              </a:ext>
            </a:extLst>
          </p:cNvPr>
          <p:cNvPicPr>
            <a:picLocks noChangeAspect="1"/>
          </p:cNvPicPr>
          <p:nvPr/>
        </p:nvPicPr>
        <p:blipFill rotWithShape="1">
          <a:blip r:embed="rId9"/>
          <a:srcRect b="34434"/>
          <a:stretch/>
        </p:blipFill>
        <p:spPr>
          <a:xfrm>
            <a:off x="7171075" y="5029200"/>
            <a:ext cx="3877924" cy="1696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78921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EE62-B3E7-4544-A38B-FA9C2EB9DDFB}"/>
              </a:ext>
            </a:extLst>
          </p:cNvPr>
          <p:cNvSpPr>
            <a:spLocks noGrp="1"/>
          </p:cNvSpPr>
          <p:nvPr>
            <p:ph type="title"/>
          </p:nvPr>
        </p:nvSpPr>
        <p:spPr/>
        <p:txBody>
          <a:bodyPr/>
          <a:lstStyle/>
          <a:p>
            <a:r>
              <a:rPr lang="en-US" dirty="0"/>
              <a:t>DEMONSTRATION</a:t>
            </a:r>
          </a:p>
        </p:txBody>
      </p:sp>
      <p:sp>
        <p:nvSpPr>
          <p:cNvPr id="8" name="Text Placeholder 7">
            <a:extLst>
              <a:ext uri="{FF2B5EF4-FFF2-40B4-BE49-F238E27FC236}">
                <a16:creationId xmlns:a16="http://schemas.microsoft.com/office/drawing/2014/main" id="{571CC3F0-72A7-42D2-AE4E-9572AB7E14A1}"/>
              </a:ext>
            </a:extLst>
          </p:cNvPr>
          <p:cNvSpPr>
            <a:spLocks noGrp="1"/>
          </p:cNvSpPr>
          <p:nvPr>
            <p:ph type="body" idx="1"/>
          </p:nvPr>
        </p:nvSpPr>
        <p:spPr/>
        <p:txBody>
          <a:bodyPr/>
          <a:lstStyle/>
          <a:p>
            <a:r>
              <a:rPr lang="en-US" dirty="0">
                <a:hlinkClick r:id="rId2"/>
              </a:rPr>
              <a:t>https://stem-salary-predictor.herokuapp.com/</a:t>
            </a:r>
            <a:endParaRPr lang="en-US" dirty="0"/>
          </a:p>
        </p:txBody>
      </p:sp>
    </p:spTree>
    <p:extLst>
      <p:ext uri="{BB962C8B-B14F-4D97-AF65-F5344CB8AC3E}">
        <p14:creationId xmlns:p14="http://schemas.microsoft.com/office/powerpoint/2010/main" val="4257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7753-CF67-4BA6-A701-399ED4528D16}"/>
              </a:ext>
            </a:extLst>
          </p:cNvPr>
          <p:cNvSpPr>
            <a:spLocks noGrp="1"/>
          </p:cNvSpPr>
          <p:nvPr>
            <p:ph type="title"/>
          </p:nvPr>
        </p:nvSpPr>
        <p:spPr>
          <a:xfrm>
            <a:off x="1364238" y="280475"/>
            <a:ext cx="9905998" cy="1478570"/>
          </a:xfrm>
        </p:spPr>
        <p:txBody>
          <a:bodyPr/>
          <a:lstStyle/>
          <a:p>
            <a:r>
              <a:rPr lang="en-US" dirty="0"/>
              <a:t>STEM SALARY RANGE PREDICTOR</a:t>
            </a:r>
          </a:p>
        </p:txBody>
      </p:sp>
      <p:sp>
        <p:nvSpPr>
          <p:cNvPr id="5" name="TextBox 4">
            <a:extLst>
              <a:ext uri="{FF2B5EF4-FFF2-40B4-BE49-F238E27FC236}">
                <a16:creationId xmlns:a16="http://schemas.microsoft.com/office/drawing/2014/main" id="{552ACD74-A5D4-4F7A-8454-D58F14152F46}"/>
              </a:ext>
            </a:extLst>
          </p:cNvPr>
          <p:cNvSpPr txBox="1"/>
          <p:nvPr/>
        </p:nvSpPr>
        <p:spPr>
          <a:xfrm>
            <a:off x="2165445" y="5870811"/>
            <a:ext cx="7861110" cy="369332"/>
          </a:xfrm>
          <a:prstGeom prst="rect">
            <a:avLst/>
          </a:prstGeom>
          <a:noFill/>
        </p:spPr>
        <p:txBody>
          <a:bodyPr wrap="square">
            <a:spAutoFit/>
          </a:bodyPr>
          <a:lstStyle/>
          <a:p>
            <a:r>
              <a:rPr lang="en-US" dirty="0"/>
              <a:t>https://github.com/mgsrichard/Capstone-Project/blob/main/rf_model_pkl</a:t>
            </a:r>
          </a:p>
        </p:txBody>
      </p:sp>
      <p:pic>
        <p:nvPicPr>
          <p:cNvPr id="8" name="Content Placeholder 7">
            <a:extLst>
              <a:ext uri="{FF2B5EF4-FFF2-40B4-BE49-F238E27FC236}">
                <a16:creationId xmlns:a16="http://schemas.microsoft.com/office/drawing/2014/main" id="{871F738F-0202-4445-98CA-638B40216BB0}"/>
              </a:ext>
            </a:extLst>
          </p:cNvPr>
          <p:cNvPicPr>
            <a:picLocks noGrp="1" noChangeAspect="1"/>
          </p:cNvPicPr>
          <p:nvPr>
            <p:ph idx="1"/>
          </p:nvPr>
        </p:nvPicPr>
        <p:blipFill>
          <a:blip r:embed="rId2"/>
          <a:stretch>
            <a:fillRect/>
          </a:stretch>
        </p:blipFill>
        <p:spPr>
          <a:xfrm>
            <a:off x="1818933" y="2115530"/>
            <a:ext cx="8554134" cy="3541712"/>
          </a:xfrm>
        </p:spPr>
      </p:pic>
    </p:spTree>
    <p:extLst>
      <p:ext uri="{BB962C8B-B14F-4D97-AF65-F5344CB8AC3E}">
        <p14:creationId xmlns:p14="http://schemas.microsoft.com/office/powerpoint/2010/main" val="1208296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B38F-955F-4D78-BB38-82465D161344}"/>
              </a:ext>
            </a:extLst>
          </p:cNvPr>
          <p:cNvSpPr>
            <a:spLocks noGrp="1"/>
          </p:cNvSpPr>
          <p:nvPr>
            <p:ph type="title"/>
          </p:nvPr>
        </p:nvSpPr>
        <p:spPr>
          <a:xfrm>
            <a:off x="2507777" y="138773"/>
            <a:ext cx="9905998" cy="1478570"/>
          </a:xfrm>
        </p:spPr>
        <p:txBody>
          <a:bodyPr/>
          <a:lstStyle/>
          <a:p>
            <a:r>
              <a:rPr lang="en-US" dirty="0"/>
              <a:t>					PreDICTION TOOL</a:t>
            </a:r>
          </a:p>
        </p:txBody>
      </p:sp>
      <p:pic>
        <p:nvPicPr>
          <p:cNvPr id="10" name="Content Placeholder 9">
            <a:extLst>
              <a:ext uri="{FF2B5EF4-FFF2-40B4-BE49-F238E27FC236}">
                <a16:creationId xmlns:a16="http://schemas.microsoft.com/office/drawing/2014/main" id="{E39AEF01-6F0F-4628-930C-E5371F6B8086}"/>
              </a:ext>
            </a:extLst>
          </p:cNvPr>
          <p:cNvPicPr>
            <a:picLocks noGrp="1" noChangeAspect="1"/>
          </p:cNvPicPr>
          <p:nvPr>
            <p:ph idx="1"/>
          </p:nvPr>
        </p:nvPicPr>
        <p:blipFill>
          <a:blip r:embed="rId2"/>
          <a:stretch>
            <a:fillRect/>
          </a:stretch>
        </p:blipFill>
        <p:spPr>
          <a:xfrm>
            <a:off x="1391638" y="736917"/>
            <a:ext cx="4775889" cy="5036087"/>
          </a:xfrm>
        </p:spPr>
      </p:pic>
      <p:pic>
        <p:nvPicPr>
          <p:cNvPr id="12" name="Picture 11">
            <a:extLst>
              <a:ext uri="{FF2B5EF4-FFF2-40B4-BE49-F238E27FC236}">
                <a16:creationId xmlns:a16="http://schemas.microsoft.com/office/drawing/2014/main" id="{800DF791-929F-4618-BACE-A606B34C728A}"/>
              </a:ext>
            </a:extLst>
          </p:cNvPr>
          <p:cNvPicPr>
            <a:picLocks noChangeAspect="1"/>
          </p:cNvPicPr>
          <p:nvPr/>
        </p:nvPicPr>
        <p:blipFill>
          <a:blip r:embed="rId3"/>
          <a:stretch>
            <a:fillRect/>
          </a:stretch>
        </p:blipFill>
        <p:spPr>
          <a:xfrm>
            <a:off x="7353532" y="1647935"/>
            <a:ext cx="3334448" cy="1607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929B831F-375F-437E-9713-D6CCA3778569}"/>
              </a:ext>
            </a:extLst>
          </p:cNvPr>
          <p:cNvSpPr txBox="1"/>
          <p:nvPr/>
        </p:nvSpPr>
        <p:spPr>
          <a:xfrm>
            <a:off x="6509981" y="3603041"/>
            <a:ext cx="5021549" cy="1477328"/>
          </a:xfrm>
          <a:prstGeom prst="rect">
            <a:avLst/>
          </a:prstGeom>
          <a:noFill/>
        </p:spPr>
        <p:txBody>
          <a:bodyPr wrap="square" rtlCol="0">
            <a:spAutoFit/>
          </a:bodyPr>
          <a:lstStyle/>
          <a:p>
            <a:r>
              <a:rPr lang="en-US" dirty="0"/>
              <a:t>Example:</a:t>
            </a:r>
          </a:p>
          <a:p>
            <a:r>
              <a:rPr lang="en-US" dirty="0"/>
              <a:t>Data Science and STEM professionals living in the DC area with 3yrs exp. and 3yrs at the company can expect a salary range of $125,000 – $150,000 annually</a:t>
            </a:r>
          </a:p>
        </p:txBody>
      </p:sp>
    </p:spTree>
    <p:extLst>
      <p:ext uri="{BB962C8B-B14F-4D97-AF65-F5344CB8AC3E}">
        <p14:creationId xmlns:p14="http://schemas.microsoft.com/office/powerpoint/2010/main" val="101682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C280-203A-40A7-AB3A-550A813DF77B}"/>
              </a:ext>
            </a:extLst>
          </p:cNvPr>
          <p:cNvSpPr>
            <a:spLocks noGrp="1"/>
          </p:cNvSpPr>
          <p:nvPr>
            <p:ph type="title"/>
          </p:nvPr>
        </p:nvSpPr>
        <p:spPr/>
        <p:txBody>
          <a:bodyPr/>
          <a:lstStyle/>
          <a:p>
            <a:r>
              <a:rPr lang="en-US" dirty="0"/>
              <a:t>Top 5 Tech Salary Predictor</a:t>
            </a:r>
          </a:p>
        </p:txBody>
      </p:sp>
      <p:pic>
        <p:nvPicPr>
          <p:cNvPr id="6" name="Content Placeholder 5">
            <a:extLst>
              <a:ext uri="{FF2B5EF4-FFF2-40B4-BE49-F238E27FC236}">
                <a16:creationId xmlns:a16="http://schemas.microsoft.com/office/drawing/2014/main" id="{E29B2F83-4B33-45A3-9930-34FB41A02B3F}"/>
              </a:ext>
            </a:extLst>
          </p:cNvPr>
          <p:cNvPicPr>
            <a:picLocks noGrp="1" noChangeAspect="1"/>
          </p:cNvPicPr>
          <p:nvPr>
            <p:ph idx="1"/>
          </p:nvPr>
        </p:nvPicPr>
        <p:blipFill>
          <a:blip r:embed="rId2"/>
          <a:stretch>
            <a:fillRect/>
          </a:stretch>
        </p:blipFill>
        <p:spPr>
          <a:xfrm>
            <a:off x="942506" y="1910688"/>
            <a:ext cx="9598649" cy="3930554"/>
          </a:xfrm>
        </p:spPr>
      </p:pic>
    </p:spTree>
    <p:extLst>
      <p:ext uri="{BB962C8B-B14F-4D97-AF65-F5344CB8AC3E}">
        <p14:creationId xmlns:p14="http://schemas.microsoft.com/office/powerpoint/2010/main" val="17459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3"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69"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dirty="0"/>
          </a:p>
        </p:txBody>
      </p:sp>
      <p:grpSp>
        <p:nvGrpSpPr>
          <p:cNvPr id="71"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3"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C0674C32-3B1B-495B-846C-5A9FAE952015}"/>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100" dirty="0">
                <a:solidFill>
                  <a:srgbClr val="FFFFFF"/>
                </a:solidFill>
              </a:rPr>
              <a:t>CONCLUSIONS</a:t>
            </a:r>
          </a:p>
        </p:txBody>
      </p:sp>
      <p:sp useBgFill="1">
        <p:nvSpPr>
          <p:cNvPr id="129"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A picture containing text, envelope, businesscard, sign&#10;&#10;Description automatically generated">
            <a:extLst>
              <a:ext uri="{FF2B5EF4-FFF2-40B4-BE49-F238E27FC236}">
                <a16:creationId xmlns:a16="http://schemas.microsoft.com/office/drawing/2014/main" id="{FFD56B53-E390-44B2-84EB-DE2F0AE5746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46933" y="1521597"/>
            <a:ext cx="3976732" cy="3976732"/>
          </a:xfrm>
          <a:prstGeom prst="rect">
            <a:avLst/>
          </a:prstGeom>
        </p:spPr>
      </p:pic>
    </p:spTree>
    <p:extLst>
      <p:ext uri="{BB962C8B-B14F-4D97-AF65-F5344CB8AC3E}">
        <p14:creationId xmlns:p14="http://schemas.microsoft.com/office/powerpoint/2010/main" val="140978164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2C15-8CE1-426E-AA03-914E4C6F1418}"/>
              </a:ext>
            </a:extLst>
          </p:cNvPr>
          <p:cNvSpPr>
            <a:spLocks noGrp="1"/>
          </p:cNvSpPr>
          <p:nvPr>
            <p:ph type="title"/>
          </p:nvPr>
        </p:nvSpPr>
        <p:spPr>
          <a:xfrm>
            <a:off x="1039812" y="162414"/>
            <a:ext cx="9905998" cy="1478570"/>
          </a:xfrm>
        </p:spPr>
        <p:txBody>
          <a:bodyPr/>
          <a:lstStyle/>
          <a:p>
            <a:r>
              <a:rPr lang="en-US" dirty="0"/>
              <a:t>DATA SUMMARY</a:t>
            </a:r>
          </a:p>
        </p:txBody>
      </p:sp>
      <p:sp>
        <p:nvSpPr>
          <p:cNvPr id="3" name="Content Placeholder 2">
            <a:extLst>
              <a:ext uri="{FF2B5EF4-FFF2-40B4-BE49-F238E27FC236}">
                <a16:creationId xmlns:a16="http://schemas.microsoft.com/office/drawing/2014/main" id="{60B423C6-7C22-41A0-8E8F-3F82254999DD}"/>
              </a:ext>
            </a:extLst>
          </p:cNvPr>
          <p:cNvSpPr>
            <a:spLocks noGrp="1"/>
          </p:cNvSpPr>
          <p:nvPr>
            <p:ph idx="1"/>
          </p:nvPr>
        </p:nvSpPr>
        <p:spPr>
          <a:xfrm>
            <a:off x="1039813" y="1295400"/>
            <a:ext cx="5947841" cy="5003800"/>
          </a:xfrm>
        </p:spPr>
        <p:txBody>
          <a:bodyPr>
            <a:normAutofit lnSpcReduction="10000"/>
          </a:bodyPr>
          <a:lstStyle/>
          <a:p>
            <a:r>
              <a:rPr lang="en-US" dirty="0"/>
              <a:t>California is the state with the highest average base salary ($161,393)</a:t>
            </a:r>
          </a:p>
          <a:p>
            <a:r>
              <a:rPr lang="en-US" dirty="0"/>
              <a:t>Of the 15 tiles reported, Software Engineering Managers earned the highest average salary of $185,658 annually</a:t>
            </a:r>
          </a:p>
          <a:p>
            <a:r>
              <a:rPr lang="en-US" dirty="0"/>
              <a:t>79% of respondents were employed in the top 9 regions. </a:t>
            </a:r>
          </a:p>
          <a:p>
            <a:r>
              <a:rPr lang="en-US" dirty="0"/>
              <a:t>Of 1631 total companies, 35% of the responses were represented by the top 5 employers: Amazon, Apple, Facebook, Google and Microsoft</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D5F810A4-2777-4389-A0A7-FBC773C7E7BA}"/>
              </a:ext>
            </a:extLst>
          </p:cNvPr>
          <p:cNvPicPr>
            <a:picLocks noChangeAspect="1"/>
          </p:cNvPicPr>
          <p:nvPr/>
        </p:nvPicPr>
        <p:blipFill>
          <a:blip r:embed="rId3"/>
          <a:stretch>
            <a:fillRect/>
          </a:stretch>
        </p:blipFill>
        <p:spPr>
          <a:xfrm>
            <a:off x="7445764" y="2386358"/>
            <a:ext cx="3384949" cy="1260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8A2509A-6A40-4CB4-91B9-57391CD6A67A}"/>
              </a:ext>
            </a:extLst>
          </p:cNvPr>
          <p:cNvPicPr>
            <a:picLocks noChangeAspect="1"/>
          </p:cNvPicPr>
          <p:nvPr/>
        </p:nvPicPr>
        <p:blipFill>
          <a:blip r:embed="rId4"/>
          <a:stretch>
            <a:fillRect/>
          </a:stretch>
        </p:blipFill>
        <p:spPr>
          <a:xfrm>
            <a:off x="7124298" y="3836421"/>
            <a:ext cx="4027889" cy="28040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CE7B7945-5A76-46A8-81C2-641B1E932EBD}"/>
              </a:ext>
            </a:extLst>
          </p:cNvPr>
          <p:cNvPicPr>
            <a:picLocks noChangeAspect="1"/>
          </p:cNvPicPr>
          <p:nvPr/>
        </p:nvPicPr>
        <p:blipFill>
          <a:blip r:embed="rId5"/>
          <a:stretch>
            <a:fillRect/>
          </a:stretch>
        </p:blipFill>
        <p:spPr>
          <a:xfrm>
            <a:off x="6755797" y="653334"/>
            <a:ext cx="4764881" cy="1638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72244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6808-5008-4839-96F1-F43151E2518A}"/>
              </a:ext>
            </a:extLst>
          </p:cNvPr>
          <p:cNvSpPr>
            <a:spLocks noGrp="1"/>
          </p:cNvSpPr>
          <p:nvPr>
            <p:ph type="title"/>
          </p:nvPr>
        </p:nvSpPr>
        <p:spPr>
          <a:xfrm>
            <a:off x="1198668" y="179574"/>
            <a:ext cx="9905998" cy="1478570"/>
          </a:xfrm>
        </p:spPr>
        <p:txBody>
          <a:bodyPr/>
          <a:lstStyle/>
          <a:p>
            <a:r>
              <a:rPr lang="en-US" dirty="0"/>
              <a:t>DATA SUMMARY</a:t>
            </a:r>
          </a:p>
        </p:txBody>
      </p:sp>
      <p:pic>
        <p:nvPicPr>
          <p:cNvPr id="7" name="Picture 6">
            <a:extLst>
              <a:ext uri="{FF2B5EF4-FFF2-40B4-BE49-F238E27FC236}">
                <a16:creationId xmlns:a16="http://schemas.microsoft.com/office/drawing/2014/main" id="{1E34AC64-752B-4696-9EC4-1B670C0D6596}"/>
              </a:ext>
            </a:extLst>
          </p:cNvPr>
          <p:cNvPicPr>
            <a:picLocks noChangeAspect="1"/>
          </p:cNvPicPr>
          <p:nvPr/>
        </p:nvPicPr>
        <p:blipFill>
          <a:blip r:embed="rId3"/>
          <a:stretch>
            <a:fillRect/>
          </a:stretch>
        </p:blipFill>
        <p:spPr>
          <a:xfrm>
            <a:off x="8160992" y="3663704"/>
            <a:ext cx="2378182" cy="19084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3671CEBB-4973-43E8-93E7-24A578A18202}"/>
              </a:ext>
            </a:extLst>
          </p:cNvPr>
          <p:cNvSpPr txBox="1"/>
          <p:nvPr/>
        </p:nvSpPr>
        <p:spPr>
          <a:xfrm>
            <a:off x="1198668" y="1658144"/>
            <a:ext cx="6396832" cy="4154984"/>
          </a:xfrm>
          <a:prstGeom prst="rect">
            <a:avLst/>
          </a:prstGeom>
          <a:noFill/>
        </p:spPr>
        <p:txBody>
          <a:bodyPr wrap="square">
            <a:spAutoFit/>
          </a:bodyPr>
          <a:lstStyle/>
          <a:p>
            <a:pPr marL="285750" indent="-285750">
              <a:buFont typeface="Arial" panose="020B0604020202020204" pitchFamily="34" charset="0"/>
              <a:buChar char="•"/>
            </a:pPr>
            <a:r>
              <a:rPr lang="en-US" sz="2400" dirty="0"/>
              <a:t>Only 36% reported race, of them 52% identified as Asian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Only 49% reported Education Level, of them 51% had a Masters Degree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gender variable was confusing:</a:t>
            </a:r>
          </a:p>
          <a:p>
            <a:pPr marL="742950" lvl="1" indent="-285750">
              <a:buFont typeface="Arial" panose="020B0604020202020204" pitchFamily="34" charset="0"/>
              <a:buChar char="•"/>
            </a:pPr>
            <a:r>
              <a:rPr lang="en-US" sz="2400" dirty="0"/>
              <a:t>19,540 (31%) respondents did not report gender</a:t>
            </a:r>
          </a:p>
          <a:p>
            <a:pPr marL="742950" lvl="1" indent="-285750">
              <a:buFont typeface="Arial" panose="020B0604020202020204" pitchFamily="34" charset="0"/>
              <a:buChar char="•"/>
            </a:pPr>
            <a:r>
              <a:rPr lang="en-US" sz="2400" dirty="0"/>
              <a:t>35,698 (XX%) of respondents identified as male</a:t>
            </a:r>
          </a:p>
        </p:txBody>
      </p:sp>
      <p:pic>
        <p:nvPicPr>
          <p:cNvPr id="13" name="Picture 12">
            <a:extLst>
              <a:ext uri="{FF2B5EF4-FFF2-40B4-BE49-F238E27FC236}">
                <a16:creationId xmlns:a16="http://schemas.microsoft.com/office/drawing/2014/main" id="{D1049696-4FE2-4536-A49F-0FBD1985F50C}"/>
              </a:ext>
            </a:extLst>
          </p:cNvPr>
          <p:cNvPicPr>
            <a:picLocks noChangeAspect="1"/>
          </p:cNvPicPr>
          <p:nvPr/>
        </p:nvPicPr>
        <p:blipFill>
          <a:blip r:embed="rId4"/>
          <a:stretch>
            <a:fillRect/>
          </a:stretch>
        </p:blipFill>
        <p:spPr>
          <a:xfrm>
            <a:off x="8384136" y="1285805"/>
            <a:ext cx="1931894" cy="21431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477376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343-40DB-49D9-BB87-4A0250D8FC13}"/>
              </a:ext>
            </a:extLst>
          </p:cNvPr>
          <p:cNvSpPr>
            <a:spLocks noGrp="1"/>
          </p:cNvSpPr>
          <p:nvPr>
            <p:ph type="title"/>
          </p:nvPr>
        </p:nvSpPr>
        <p:spPr>
          <a:xfrm>
            <a:off x="1141412" y="186718"/>
            <a:ext cx="9905998" cy="1478570"/>
          </a:xfrm>
        </p:spPr>
        <p:txBody>
          <a:bodyPr/>
          <a:lstStyle/>
          <a:p>
            <a:r>
              <a:rPr lang="en-US" dirty="0"/>
              <a:t>PREDICTING DATA SCIENCE &amp; STEM SALARIES </a:t>
            </a:r>
          </a:p>
        </p:txBody>
      </p:sp>
      <p:sp>
        <p:nvSpPr>
          <p:cNvPr id="3" name="Content Placeholder 2">
            <a:extLst>
              <a:ext uri="{FF2B5EF4-FFF2-40B4-BE49-F238E27FC236}">
                <a16:creationId xmlns:a16="http://schemas.microsoft.com/office/drawing/2014/main" id="{36A8340C-B6F7-4B56-A9A9-E8BCD4BDDCD3}"/>
              </a:ext>
            </a:extLst>
          </p:cNvPr>
          <p:cNvSpPr>
            <a:spLocks noGrp="1"/>
          </p:cNvSpPr>
          <p:nvPr>
            <p:ph idx="1"/>
          </p:nvPr>
        </p:nvSpPr>
        <p:spPr>
          <a:xfrm>
            <a:off x="1014413" y="1397259"/>
            <a:ext cx="6000536" cy="4989893"/>
          </a:xfrm>
        </p:spPr>
        <p:txBody>
          <a:bodyPr>
            <a:normAutofit fontScale="92500" lnSpcReduction="10000"/>
          </a:bodyPr>
          <a:lstStyle/>
          <a:p>
            <a:r>
              <a:rPr lang="en-US" dirty="0"/>
              <a:t>The data was noisy, often incomplete for some variables causing some analysis to be impossible.</a:t>
            </a:r>
          </a:p>
          <a:p>
            <a:r>
              <a:rPr lang="en-US" dirty="0"/>
              <a:t>Data was clustered in certain geographical areas and needed considerable engineering to be useable.</a:t>
            </a:r>
          </a:p>
          <a:p>
            <a:r>
              <a:rPr lang="en-US" dirty="0"/>
              <a:t> The presumed linear relationship between salary and years of experience was not as closely correlated as expected, r=0.39. </a:t>
            </a:r>
          </a:p>
          <a:p>
            <a:r>
              <a:rPr lang="en-US" dirty="0"/>
              <a:t>The model we chose for our salary range prediction tool: </a:t>
            </a:r>
          </a:p>
          <a:p>
            <a:pPr lvl="1"/>
            <a:r>
              <a:rPr lang="en-US" dirty="0"/>
              <a:t>Random Forest Model </a:t>
            </a:r>
          </a:p>
          <a:p>
            <a:pPr lvl="1"/>
            <a:r>
              <a:rPr lang="en-US" dirty="0"/>
              <a:t>Predictive Accuracy is slightly &gt;39%</a:t>
            </a:r>
          </a:p>
          <a:p>
            <a:endParaRPr lang="en-US" dirty="0"/>
          </a:p>
          <a:p>
            <a:endParaRPr lang="en-US" dirty="0"/>
          </a:p>
        </p:txBody>
      </p:sp>
      <p:pic>
        <p:nvPicPr>
          <p:cNvPr id="8" name="Picture 7">
            <a:extLst>
              <a:ext uri="{FF2B5EF4-FFF2-40B4-BE49-F238E27FC236}">
                <a16:creationId xmlns:a16="http://schemas.microsoft.com/office/drawing/2014/main" id="{1CF74A24-25C3-4EBC-A625-DE4918A3970E}"/>
              </a:ext>
            </a:extLst>
          </p:cNvPr>
          <p:cNvPicPr>
            <a:picLocks noChangeAspect="1"/>
          </p:cNvPicPr>
          <p:nvPr/>
        </p:nvPicPr>
        <p:blipFill>
          <a:blip r:embed="rId3"/>
          <a:stretch>
            <a:fillRect/>
          </a:stretch>
        </p:blipFill>
        <p:spPr>
          <a:xfrm>
            <a:off x="6905767" y="2368152"/>
            <a:ext cx="4496678" cy="25927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23836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3A3F-8426-49AF-BDAE-1F6620E7B12C}"/>
              </a:ext>
            </a:extLst>
          </p:cNvPr>
          <p:cNvSpPr>
            <a:spLocks noGrp="1"/>
          </p:cNvSpPr>
          <p:nvPr>
            <p:ph type="title"/>
          </p:nvPr>
        </p:nvSpPr>
        <p:spPr/>
        <p:txBody>
          <a:bodyPr>
            <a:normAutofit/>
          </a:bodyPr>
          <a:lstStyle/>
          <a:p>
            <a:r>
              <a:rPr lang="en-US" sz="4000" dirty="0"/>
              <a:t>Discussion</a:t>
            </a:r>
          </a:p>
        </p:txBody>
      </p:sp>
      <p:pic>
        <p:nvPicPr>
          <p:cNvPr id="5" name="Content Placeholder 4" descr="Diagram&#10;&#10;Description automatically generated">
            <a:extLst>
              <a:ext uri="{FF2B5EF4-FFF2-40B4-BE49-F238E27FC236}">
                <a16:creationId xmlns:a16="http://schemas.microsoft.com/office/drawing/2014/main" id="{48FC1EFA-67D2-4DA1-9C43-90D6C6259B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33961" y="448444"/>
            <a:ext cx="2313450" cy="163676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8911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2C295F-F44B-4B04-923A-9324C391D2EB}"/>
              </a:ext>
            </a:extLst>
          </p:cNvPr>
          <p:cNvSpPr>
            <a:spLocks noGrp="1"/>
          </p:cNvSpPr>
          <p:nvPr>
            <p:ph type="title"/>
          </p:nvPr>
        </p:nvSpPr>
        <p:spPr>
          <a:xfrm>
            <a:off x="1143001" y="397365"/>
            <a:ext cx="9905998" cy="1478570"/>
          </a:xfrm>
        </p:spPr>
        <p:txBody>
          <a:bodyPr>
            <a:normAutofit/>
          </a:bodyPr>
          <a:lstStyle/>
          <a:p>
            <a:r>
              <a:rPr lang="en-US" dirty="0"/>
              <a:t>Why choose this dataset?</a:t>
            </a:r>
          </a:p>
        </p:txBody>
      </p:sp>
      <p:graphicFrame>
        <p:nvGraphicFramePr>
          <p:cNvPr id="12" name="Content Placeholder 2">
            <a:extLst>
              <a:ext uri="{FF2B5EF4-FFF2-40B4-BE49-F238E27FC236}">
                <a16:creationId xmlns:a16="http://schemas.microsoft.com/office/drawing/2014/main" id="{E3A77C4B-DFC8-70EC-6EC7-8FD51736A755}"/>
              </a:ext>
            </a:extLst>
          </p:cNvPr>
          <p:cNvGraphicFramePr>
            <a:graphicFrameLocks noGrp="1"/>
          </p:cNvGraphicFramePr>
          <p:nvPr>
            <p:ph idx="1"/>
            <p:extLst>
              <p:ext uri="{D42A27DB-BD31-4B8C-83A1-F6EECF244321}">
                <p14:modId xmlns:p14="http://schemas.microsoft.com/office/powerpoint/2010/main" val="3802752444"/>
              </p:ext>
            </p:extLst>
          </p:nvPr>
        </p:nvGraphicFramePr>
        <p:xfrm>
          <a:off x="1264241" y="1909422"/>
          <a:ext cx="10085389" cy="3966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06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FCA-0F5C-4C57-B4BE-9577CC2B7887}"/>
              </a:ext>
            </a:extLst>
          </p:cNvPr>
          <p:cNvSpPr>
            <a:spLocks noGrp="1"/>
          </p:cNvSpPr>
          <p:nvPr>
            <p:ph type="title"/>
          </p:nvPr>
        </p:nvSpPr>
        <p:spPr>
          <a:xfrm>
            <a:off x="1141412" y="0"/>
            <a:ext cx="9905998" cy="880946"/>
          </a:xfrm>
        </p:spPr>
        <p:txBody>
          <a:bodyPr/>
          <a:lstStyle/>
          <a:p>
            <a:r>
              <a:rPr lang="en-US" dirty="0"/>
              <a:t>UNSUPERVISED LEARNING </a:t>
            </a:r>
          </a:p>
        </p:txBody>
      </p:sp>
      <p:sp>
        <p:nvSpPr>
          <p:cNvPr id="3" name="Content Placeholder 2">
            <a:extLst>
              <a:ext uri="{FF2B5EF4-FFF2-40B4-BE49-F238E27FC236}">
                <a16:creationId xmlns:a16="http://schemas.microsoft.com/office/drawing/2014/main" id="{36721AF4-1594-40A9-AB34-AD6BB608B7F3}"/>
              </a:ext>
            </a:extLst>
          </p:cNvPr>
          <p:cNvSpPr>
            <a:spLocks noGrp="1"/>
          </p:cNvSpPr>
          <p:nvPr>
            <p:ph idx="1"/>
          </p:nvPr>
        </p:nvSpPr>
        <p:spPr>
          <a:xfrm>
            <a:off x="1141412" y="880946"/>
            <a:ext cx="9905999" cy="3541714"/>
          </a:xfrm>
        </p:spPr>
        <p:txBody>
          <a:bodyPr>
            <a:normAutofit fontScale="70000" lnSpcReduction="20000"/>
          </a:bodyPr>
          <a:lstStyle/>
          <a:p>
            <a:pPr marL="0" indent="0">
              <a:buNone/>
            </a:pPr>
            <a:r>
              <a:rPr lang="en-US" dirty="0"/>
              <a:t>Using the K-means algorithm, an elbow curve and a silhouette analysis, we determined that it was reasonable to divide the data into 7 clusters, which differed by base salary amount, years of experience, and location. </a:t>
            </a:r>
          </a:p>
          <a:p>
            <a:r>
              <a:rPr lang="en-US" dirty="0"/>
              <a:t>Classes 1 and 6 tend to be low pay, low experience, and outside the top 9 tech areas </a:t>
            </a:r>
          </a:p>
          <a:p>
            <a:r>
              <a:rPr lang="en-US" dirty="0"/>
              <a:t>Class 4 is medium pay, medium experience, and had many from the DC metro</a:t>
            </a:r>
          </a:p>
          <a:p>
            <a:r>
              <a:rPr lang="en-US" dirty="0"/>
              <a:t>Class 5 is medium pay and longer experience, mostly outside top 9 tech areas</a:t>
            </a:r>
          </a:p>
          <a:p>
            <a:r>
              <a:rPr lang="en-US" dirty="0"/>
              <a:t>Classes 0, 2, and 3 tend to be higher paid and medium experience, with many from class 0 in the NYC metro, many from class 2 in the San Francisco metro, and many from Class 3 from the Seattle  metro </a:t>
            </a:r>
          </a:p>
          <a:p>
            <a:pPr marL="0" indent="0">
              <a:buNone/>
            </a:pPr>
            <a:endParaRPr lang="en-US" dirty="0"/>
          </a:p>
          <a:p>
            <a:pPr marL="0" indent="0">
              <a:buNone/>
            </a:pPr>
            <a:r>
              <a:rPr lang="en-US" dirty="0"/>
              <a:t> </a:t>
            </a:r>
          </a:p>
        </p:txBody>
      </p:sp>
      <p:pic>
        <p:nvPicPr>
          <p:cNvPr id="9" name="Picture 8" descr="Table&#10;&#10;Description automatically generated">
            <a:extLst>
              <a:ext uri="{FF2B5EF4-FFF2-40B4-BE49-F238E27FC236}">
                <a16:creationId xmlns:a16="http://schemas.microsoft.com/office/drawing/2014/main" id="{762FACCD-9918-44DE-9B34-935CA3A0E347}"/>
              </a:ext>
            </a:extLst>
          </p:cNvPr>
          <p:cNvPicPr>
            <a:picLocks noChangeAspect="1"/>
          </p:cNvPicPr>
          <p:nvPr/>
        </p:nvPicPr>
        <p:blipFill>
          <a:blip r:embed="rId2"/>
          <a:stretch>
            <a:fillRect/>
          </a:stretch>
        </p:blipFill>
        <p:spPr>
          <a:xfrm>
            <a:off x="1235449" y="3670819"/>
            <a:ext cx="4964573"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Chart&#10;&#10;Description automatically generated">
            <a:extLst>
              <a:ext uri="{FF2B5EF4-FFF2-40B4-BE49-F238E27FC236}">
                <a16:creationId xmlns:a16="http://schemas.microsoft.com/office/drawing/2014/main" id="{801BEAEC-F135-4C11-93D6-AF6298B7C0B2}"/>
              </a:ext>
            </a:extLst>
          </p:cNvPr>
          <p:cNvPicPr>
            <a:picLocks noChangeAspect="1"/>
          </p:cNvPicPr>
          <p:nvPr/>
        </p:nvPicPr>
        <p:blipFill>
          <a:blip r:embed="rId3"/>
          <a:stretch>
            <a:fillRect/>
          </a:stretch>
        </p:blipFill>
        <p:spPr>
          <a:xfrm>
            <a:off x="6392062" y="3670819"/>
            <a:ext cx="4655348"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4012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DD3C-A9A6-4A21-A57C-FF4565C7CA5C}"/>
              </a:ext>
            </a:extLst>
          </p:cNvPr>
          <p:cNvSpPr>
            <a:spLocks noGrp="1"/>
          </p:cNvSpPr>
          <p:nvPr>
            <p:ph type="title"/>
          </p:nvPr>
        </p:nvSpPr>
        <p:spPr>
          <a:xfrm>
            <a:off x="1141413" y="618518"/>
            <a:ext cx="9905998" cy="588122"/>
          </a:xfrm>
        </p:spPr>
        <p:txBody>
          <a:bodyPr/>
          <a:lstStyle/>
          <a:p>
            <a:r>
              <a:rPr lang="en-US" dirty="0"/>
              <a:t>Neural Network (NN) model</a:t>
            </a:r>
          </a:p>
        </p:txBody>
      </p:sp>
      <p:sp>
        <p:nvSpPr>
          <p:cNvPr id="3" name="Content Placeholder 2">
            <a:extLst>
              <a:ext uri="{FF2B5EF4-FFF2-40B4-BE49-F238E27FC236}">
                <a16:creationId xmlns:a16="http://schemas.microsoft.com/office/drawing/2014/main" id="{1D9A9E5D-C748-43B6-B95C-1CA65DE1F3CE}"/>
              </a:ext>
            </a:extLst>
          </p:cNvPr>
          <p:cNvSpPr>
            <a:spLocks noGrp="1"/>
          </p:cNvSpPr>
          <p:nvPr>
            <p:ph idx="1"/>
          </p:nvPr>
        </p:nvSpPr>
        <p:spPr>
          <a:xfrm>
            <a:off x="1338519" y="1453458"/>
            <a:ext cx="6044920" cy="2202197"/>
          </a:xfrm>
        </p:spPr>
        <p:txBody>
          <a:bodyPr>
            <a:normAutofit/>
          </a:bodyPr>
          <a:lstStyle/>
          <a:p>
            <a:r>
              <a:rPr lang="en-US" dirty="0"/>
              <a:t>The NN model was the least successful model</a:t>
            </a:r>
          </a:p>
          <a:p>
            <a:r>
              <a:rPr lang="en-US" dirty="0"/>
              <a:t>The highest accuracy observed =1.4%, using the Keras tuner with many different configurations of parameters</a:t>
            </a:r>
          </a:p>
        </p:txBody>
      </p:sp>
      <p:pic>
        <p:nvPicPr>
          <p:cNvPr id="5" name="Picture 4" descr="Text&#10;&#10;Description automatically generated with medium confidence">
            <a:extLst>
              <a:ext uri="{FF2B5EF4-FFF2-40B4-BE49-F238E27FC236}">
                <a16:creationId xmlns:a16="http://schemas.microsoft.com/office/drawing/2014/main" id="{14D0D6BA-DA68-450C-A61F-47C3D0978BCD}"/>
              </a:ext>
            </a:extLst>
          </p:cNvPr>
          <p:cNvPicPr>
            <a:picLocks noChangeAspect="1"/>
          </p:cNvPicPr>
          <p:nvPr/>
        </p:nvPicPr>
        <p:blipFill>
          <a:blip r:embed="rId2"/>
          <a:stretch>
            <a:fillRect/>
          </a:stretch>
        </p:blipFill>
        <p:spPr>
          <a:xfrm>
            <a:off x="7874351" y="1323307"/>
            <a:ext cx="2880084" cy="15919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Table&#10;&#10;Description automatically generated">
            <a:extLst>
              <a:ext uri="{FF2B5EF4-FFF2-40B4-BE49-F238E27FC236}">
                <a16:creationId xmlns:a16="http://schemas.microsoft.com/office/drawing/2014/main" id="{40A8F6A5-D0BD-47D6-86B8-BEB2D0D1E8F2}"/>
              </a:ext>
            </a:extLst>
          </p:cNvPr>
          <p:cNvPicPr>
            <a:picLocks noChangeAspect="1"/>
          </p:cNvPicPr>
          <p:nvPr/>
        </p:nvPicPr>
        <p:blipFill>
          <a:blip r:embed="rId3"/>
          <a:stretch>
            <a:fillRect/>
          </a:stretch>
        </p:blipFill>
        <p:spPr>
          <a:xfrm>
            <a:off x="1636786" y="3404667"/>
            <a:ext cx="5101163" cy="31409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Text&#10;&#10;Description automatically generated with medium confidence">
            <a:extLst>
              <a:ext uri="{FF2B5EF4-FFF2-40B4-BE49-F238E27FC236}">
                <a16:creationId xmlns:a16="http://schemas.microsoft.com/office/drawing/2014/main" id="{C548E795-36CD-4545-B85B-0BD9AA36776F}"/>
              </a:ext>
            </a:extLst>
          </p:cNvPr>
          <p:cNvPicPr>
            <a:picLocks noChangeAspect="1"/>
          </p:cNvPicPr>
          <p:nvPr/>
        </p:nvPicPr>
        <p:blipFill>
          <a:blip r:embed="rId4"/>
          <a:stretch>
            <a:fillRect/>
          </a:stretch>
        </p:blipFill>
        <p:spPr>
          <a:xfrm>
            <a:off x="7237265" y="3213855"/>
            <a:ext cx="4154256" cy="23208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91012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B8D7-BCC3-40FD-AEE1-DC5CE1DF4419}"/>
              </a:ext>
            </a:extLst>
          </p:cNvPr>
          <p:cNvSpPr>
            <a:spLocks noGrp="1"/>
          </p:cNvSpPr>
          <p:nvPr>
            <p:ph type="title"/>
          </p:nvPr>
        </p:nvSpPr>
        <p:spPr>
          <a:xfrm>
            <a:off x="1141414" y="214811"/>
            <a:ext cx="9905998" cy="548545"/>
          </a:xfrm>
        </p:spPr>
        <p:txBody>
          <a:bodyPr>
            <a:normAutofit fontScale="90000"/>
          </a:bodyPr>
          <a:lstStyle/>
          <a:p>
            <a:r>
              <a:rPr lang="en-US" dirty="0"/>
              <a:t>Top 5 companies</a:t>
            </a:r>
          </a:p>
        </p:txBody>
      </p:sp>
      <p:sp>
        <p:nvSpPr>
          <p:cNvPr id="3" name="Content Placeholder 2">
            <a:extLst>
              <a:ext uri="{FF2B5EF4-FFF2-40B4-BE49-F238E27FC236}">
                <a16:creationId xmlns:a16="http://schemas.microsoft.com/office/drawing/2014/main" id="{F1C38B2F-2409-4638-926E-FD35ED595C09}"/>
              </a:ext>
            </a:extLst>
          </p:cNvPr>
          <p:cNvSpPr>
            <a:spLocks noGrp="1"/>
          </p:cNvSpPr>
          <p:nvPr>
            <p:ph idx="1"/>
          </p:nvPr>
        </p:nvSpPr>
        <p:spPr>
          <a:xfrm>
            <a:off x="1141414" y="763356"/>
            <a:ext cx="9905999" cy="1491916"/>
          </a:xfrm>
        </p:spPr>
        <p:txBody>
          <a:bodyPr>
            <a:normAutofit fontScale="85000" lnSpcReduction="10000"/>
          </a:bodyPr>
          <a:lstStyle/>
          <a:p>
            <a:r>
              <a:rPr lang="en-US" dirty="0"/>
              <a:t>Amazon, Facebook, Microsoft, Google, and Apple accounted for 35% of all jobs listed</a:t>
            </a:r>
          </a:p>
          <a:p>
            <a:r>
              <a:rPr lang="en-US" dirty="0"/>
              <a:t>The best accuracy for salary prediction used the linear regression model on each company’s data individually, with Microsoft &gt; 60% accuracy</a:t>
            </a:r>
          </a:p>
          <a:p>
            <a:pPr marL="0" indent="0">
              <a:buNone/>
            </a:pPr>
            <a:endParaRPr lang="en-US" dirty="0"/>
          </a:p>
        </p:txBody>
      </p:sp>
      <p:pic>
        <p:nvPicPr>
          <p:cNvPr id="5" name="Picture 4" descr="Chart, scatter chart&#10;&#10;Description automatically generated">
            <a:extLst>
              <a:ext uri="{FF2B5EF4-FFF2-40B4-BE49-F238E27FC236}">
                <a16:creationId xmlns:a16="http://schemas.microsoft.com/office/drawing/2014/main" id="{58746E79-FE3A-4254-BB88-08312189C1C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3000"/>
                    </a14:imgEffect>
                    <a14:imgEffect>
                      <a14:brightnessContrast bright="-21000"/>
                    </a14:imgEffect>
                  </a14:imgLayer>
                </a14:imgProps>
              </a:ext>
            </a:extLst>
          </a:blip>
          <a:srcRect l="5870" t="9162" b="5624"/>
          <a:stretch/>
        </p:blipFill>
        <p:spPr>
          <a:xfrm>
            <a:off x="1141414" y="2342347"/>
            <a:ext cx="6105710" cy="36951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87D04D0-AE8D-4F08-A0B6-3FB2F5B081D5}"/>
              </a:ext>
            </a:extLst>
          </p:cNvPr>
          <p:cNvPicPr>
            <a:picLocks noChangeAspect="1"/>
          </p:cNvPicPr>
          <p:nvPr/>
        </p:nvPicPr>
        <p:blipFill>
          <a:blip r:embed="rId4"/>
          <a:stretch>
            <a:fillRect/>
          </a:stretch>
        </p:blipFill>
        <p:spPr>
          <a:xfrm>
            <a:off x="7430344" y="3057219"/>
            <a:ext cx="4193745" cy="1857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D7258E15-AAED-4BF9-8968-515DEEF962F4}"/>
              </a:ext>
            </a:extLst>
          </p:cNvPr>
          <p:cNvSpPr txBox="1"/>
          <p:nvPr/>
        </p:nvSpPr>
        <p:spPr>
          <a:xfrm>
            <a:off x="7336752" y="4914904"/>
            <a:ext cx="4380931" cy="369332"/>
          </a:xfrm>
          <a:prstGeom prst="rect">
            <a:avLst/>
          </a:prstGeom>
          <a:noFill/>
        </p:spPr>
        <p:txBody>
          <a:bodyPr wrap="square" rtlCol="0">
            <a:spAutoFit/>
          </a:bodyPr>
          <a:lstStyle/>
          <a:p>
            <a:r>
              <a:rPr lang="en-US" dirty="0"/>
              <a:t>Salary for 1yr. exp at Google = $136,089! </a:t>
            </a:r>
          </a:p>
        </p:txBody>
      </p:sp>
    </p:spTree>
    <p:extLst>
      <p:ext uri="{BB962C8B-B14F-4D97-AF65-F5344CB8AC3E}">
        <p14:creationId xmlns:p14="http://schemas.microsoft.com/office/powerpoint/2010/main" val="4240496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E66D-5F2C-4B78-98EA-BCAAB4849FAF}"/>
              </a:ext>
            </a:extLst>
          </p:cNvPr>
          <p:cNvSpPr>
            <a:spLocks noGrp="1"/>
          </p:cNvSpPr>
          <p:nvPr>
            <p:ph type="title"/>
          </p:nvPr>
        </p:nvSpPr>
        <p:spPr/>
        <p:txBody>
          <a:bodyPr/>
          <a:lstStyle/>
          <a:p>
            <a:r>
              <a:rPr lang="en-US" dirty="0"/>
              <a:t>				QUESTIONS?</a:t>
            </a:r>
          </a:p>
        </p:txBody>
      </p:sp>
      <p:pic>
        <p:nvPicPr>
          <p:cNvPr id="5" name="Content Placeholder 4" descr="Icon&#10;&#10;Description automatically generated">
            <a:extLst>
              <a:ext uri="{FF2B5EF4-FFF2-40B4-BE49-F238E27FC236}">
                <a16:creationId xmlns:a16="http://schemas.microsoft.com/office/drawing/2014/main" id="{D031F7AE-6F56-4033-8BEA-6B2EBCF0782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109640" y="1772646"/>
            <a:ext cx="3969543" cy="3969543"/>
          </a:xfrm>
        </p:spPr>
      </p:pic>
    </p:spTree>
    <p:extLst>
      <p:ext uri="{BB962C8B-B14F-4D97-AF65-F5344CB8AC3E}">
        <p14:creationId xmlns:p14="http://schemas.microsoft.com/office/powerpoint/2010/main" val="180673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FABE-D258-4F0B-8FAD-8718148A2FDD}"/>
              </a:ext>
            </a:extLst>
          </p:cNvPr>
          <p:cNvSpPr>
            <a:spLocks noGrp="1"/>
          </p:cNvSpPr>
          <p:nvPr>
            <p:ph type="title"/>
          </p:nvPr>
        </p:nvSpPr>
        <p:spPr>
          <a:xfrm>
            <a:off x="1141413" y="618518"/>
            <a:ext cx="9905998" cy="1478570"/>
          </a:xfrm>
        </p:spPr>
        <p:txBody>
          <a:bodyPr>
            <a:normAutofit/>
          </a:bodyPr>
          <a:lstStyle/>
          <a:p>
            <a:r>
              <a:rPr lang="en-US" dirty="0"/>
              <a:t>Description of dataset</a:t>
            </a:r>
          </a:p>
        </p:txBody>
      </p:sp>
      <p:graphicFrame>
        <p:nvGraphicFramePr>
          <p:cNvPr id="5" name="Content Placeholder 2">
            <a:extLst>
              <a:ext uri="{FF2B5EF4-FFF2-40B4-BE49-F238E27FC236}">
                <a16:creationId xmlns:a16="http://schemas.microsoft.com/office/drawing/2014/main" id="{A6A0ACBE-3649-1703-D8F4-10927F003BFB}"/>
              </a:ext>
            </a:extLst>
          </p:cNvPr>
          <p:cNvGraphicFramePr>
            <a:graphicFrameLocks noGrp="1"/>
          </p:cNvGraphicFramePr>
          <p:nvPr>
            <p:ph idx="1"/>
            <p:extLst>
              <p:ext uri="{D42A27DB-BD31-4B8C-83A1-F6EECF244321}">
                <p14:modId xmlns:p14="http://schemas.microsoft.com/office/powerpoint/2010/main" val="3970302826"/>
              </p:ext>
            </p:extLst>
          </p:nvPr>
        </p:nvGraphicFramePr>
        <p:xfrm>
          <a:off x="1141413" y="1968500"/>
          <a:ext cx="990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56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861F2B-4536-40E6-AEF4-FCCB73F450CA}"/>
              </a:ext>
            </a:extLst>
          </p:cNvPr>
          <p:cNvSpPr>
            <a:spLocks noGrp="1"/>
          </p:cNvSpPr>
          <p:nvPr>
            <p:ph type="title"/>
          </p:nvPr>
        </p:nvSpPr>
        <p:spPr/>
        <p:txBody>
          <a:bodyPr/>
          <a:lstStyle/>
          <a:p>
            <a:r>
              <a:rPr lang="en-US" dirty="0"/>
              <a:t>DATA EXPLORATION</a:t>
            </a:r>
          </a:p>
        </p:txBody>
      </p:sp>
    </p:spTree>
    <p:extLst>
      <p:ext uri="{BB962C8B-B14F-4D97-AF65-F5344CB8AC3E}">
        <p14:creationId xmlns:p14="http://schemas.microsoft.com/office/powerpoint/2010/main" val="222950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7611-D861-4F49-95ED-2E2E0D9F23F4}"/>
              </a:ext>
            </a:extLst>
          </p:cNvPr>
          <p:cNvSpPr>
            <a:spLocks noGrp="1"/>
          </p:cNvSpPr>
          <p:nvPr>
            <p:ph type="title"/>
          </p:nvPr>
        </p:nvSpPr>
        <p:spPr>
          <a:xfrm>
            <a:off x="1141412" y="327514"/>
            <a:ext cx="9905998" cy="1478570"/>
          </a:xfrm>
        </p:spPr>
        <p:txBody>
          <a:bodyPr/>
          <a:lstStyle/>
          <a:p>
            <a:r>
              <a:rPr lang="en-US" dirty="0"/>
              <a:t>Data Exploration </a:t>
            </a:r>
          </a:p>
        </p:txBody>
      </p:sp>
      <p:sp>
        <p:nvSpPr>
          <p:cNvPr id="3" name="Content Placeholder 2">
            <a:extLst>
              <a:ext uri="{FF2B5EF4-FFF2-40B4-BE49-F238E27FC236}">
                <a16:creationId xmlns:a16="http://schemas.microsoft.com/office/drawing/2014/main" id="{EB291700-5D3F-4A07-8E31-045406C9A82F}"/>
              </a:ext>
            </a:extLst>
          </p:cNvPr>
          <p:cNvSpPr>
            <a:spLocks noGrp="1"/>
          </p:cNvSpPr>
          <p:nvPr>
            <p:ph idx="1"/>
          </p:nvPr>
        </p:nvSpPr>
        <p:spPr>
          <a:xfrm>
            <a:off x="1141412" y="1676400"/>
            <a:ext cx="9905999" cy="4566984"/>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TextBox 8">
            <a:extLst>
              <a:ext uri="{FF2B5EF4-FFF2-40B4-BE49-F238E27FC236}">
                <a16:creationId xmlns:a16="http://schemas.microsoft.com/office/drawing/2014/main" id="{88ECA804-665A-FB78-9CEC-DFD22197481A}"/>
              </a:ext>
            </a:extLst>
          </p:cNvPr>
          <p:cNvGraphicFramePr/>
          <p:nvPr>
            <p:extLst>
              <p:ext uri="{D42A27DB-BD31-4B8C-83A1-F6EECF244321}">
                <p14:modId xmlns:p14="http://schemas.microsoft.com/office/powerpoint/2010/main" val="568346014"/>
              </p:ext>
            </p:extLst>
          </p:nvPr>
        </p:nvGraphicFramePr>
        <p:xfrm>
          <a:off x="1857374" y="1676400"/>
          <a:ext cx="8759826"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2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5D2-12D6-4C97-884B-24A361689B78}"/>
              </a:ext>
            </a:extLst>
          </p:cNvPr>
          <p:cNvSpPr>
            <a:spLocks noGrp="1"/>
          </p:cNvSpPr>
          <p:nvPr>
            <p:ph type="title"/>
          </p:nvPr>
        </p:nvSpPr>
        <p:spPr>
          <a:xfrm>
            <a:off x="1143001" y="237518"/>
            <a:ext cx="9905998" cy="1478570"/>
          </a:xfrm>
        </p:spPr>
        <p:txBody>
          <a:bodyPr/>
          <a:lstStyle/>
          <a:p>
            <a:r>
              <a:rPr lang="en-US" dirty="0"/>
              <a:t>DEMOGRAPHICS oF RESPONDENTS</a:t>
            </a:r>
          </a:p>
        </p:txBody>
      </p:sp>
      <p:pic>
        <p:nvPicPr>
          <p:cNvPr id="11" name="Content Placeholder 10">
            <a:extLst>
              <a:ext uri="{FF2B5EF4-FFF2-40B4-BE49-F238E27FC236}">
                <a16:creationId xmlns:a16="http://schemas.microsoft.com/office/drawing/2014/main" id="{C054E3BF-C878-4B96-AC1E-1CA6993A8881}"/>
              </a:ext>
            </a:extLst>
          </p:cNvPr>
          <p:cNvPicPr>
            <a:picLocks noGrp="1" noChangeAspect="1"/>
          </p:cNvPicPr>
          <p:nvPr>
            <p:ph idx="1"/>
          </p:nvPr>
        </p:nvPicPr>
        <p:blipFill>
          <a:blip r:embed="rId2"/>
          <a:stretch>
            <a:fillRect/>
          </a:stretch>
        </p:blipFill>
        <p:spPr>
          <a:xfrm>
            <a:off x="1375013" y="1418534"/>
            <a:ext cx="6204796" cy="31230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B2280C48-D4A4-49AB-A8A1-E64F6E72E07B}"/>
              </a:ext>
            </a:extLst>
          </p:cNvPr>
          <p:cNvPicPr>
            <a:picLocks noChangeAspect="1"/>
          </p:cNvPicPr>
          <p:nvPr/>
        </p:nvPicPr>
        <p:blipFill>
          <a:blip r:embed="rId3"/>
          <a:stretch>
            <a:fillRect/>
          </a:stretch>
        </p:blipFill>
        <p:spPr>
          <a:xfrm>
            <a:off x="7470627" y="4384337"/>
            <a:ext cx="3238067" cy="2110257"/>
          </a:xfrm>
          <a:prstGeom prst="rect">
            <a:avLst/>
          </a:prstGeom>
        </p:spPr>
      </p:pic>
    </p:spTree>
    <p:extLst>
      <p:ext uri="{BB962C8B-B14F-4D97-AF65-F5344CB8AC3E}">
        <p14:creationId xmlns:p14="http://schemas.microsoft.com/office/powerpoint/2010/main" val="2153999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9444</TotalTime>
  <Words>2927</Words>
  <Application>Microsoft Office PowerPoint</Application>
  <PresentationFormat>Widescreen</PresentationFormat>
  <Paragraphs>350</Paragraphs>
  <Slides>53</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Courier New</vt:lpstr>
      <vt:lpstr>Tw Cen MT</vt:lpstr>
      <vt:lpstr>Circuit</vt:lpstr>
      <vt:lpstr>Capstone project – Segment 2</vt:lpstr>
      <vt:lpstr>Agenda</vt:lpstr>
      <vt:lpstr>Data SElection</vt:lpstr>
      <vt:lpstr>Our project</vt:lpstr>
      <vt:lpstr>Why choose this dataset?</vt:lpstr>
      <vt:lpstr>Description of dataset</vt:lpstr>
      <vt:lpstr>DATA EXPLORATION</vt:lpstr>
      <vt:lpstr>Data Exploration </vt:lpstr>
      <vt:lpstr>DEMOGRAPHICS oF RESPONDENTS</vt:lpstr>
      <vt:lpstr>TOP 5 EMPLOYERS And TITLES</vt:lpstr>
      <vt:lpstr>AnnuAL SALARY BY YEARS OF EXPERIENCE</vt:lpstr>
      <vt:lpstr>OBJECTIVES OF OUR PROJECT</vt:lpstr>
      <vt:lpstr>PROJECT ARCHITECTURE</vt:lpstr>
      <vt:lpstr>KEY ASSUMPTIONS</vt:lpstr>
      <vt:lpstr>DATA PRE-PRocessing</vt:lpstr>
      <vt:lpstr>DATA CLEANING STEPS </vt:lpstr>
      <vt:lpstr>SPLIT the LOCATION COLUMN</vt:lpstr>
      <vt:lpstr>CLEANING Noisy &amp; UNWANTED DATA</vt:lpstr>
      <vt:lpstr>ANALYZE OUTPUT DATA FOR OUTLIERS</vt:lpstr>
      <vt:lpstr>PERFORM ADDITIONAL Data Cleaning </vt:lpstr>
      <vt:lpstr>MACHINE LEARNING MODEL</vt:lpstr>
      <vt:lpstr>Initial Proposed machine learning model</vt:lpstr>
      <vt:lpstr>Linear RegRession – Years of Experience</vt:lpstr>
      <vt:lpstr>LINEAR REGRESSION – YEARS AT COMPANY</vt:lpstr>
      <vt:lpstr>Other Regression FEATURES EXPLORED</vt:lpstr>
      <vt:lpstr>SUPERVISED LEARNING – ENSEMBLE LEARNING</vt:lpstr>
      <vt:lpstr>RANDOM FOREST MODEL (RFM)</vt:lpstr>
      <vt:lpstr>create the RANDOM FOREST MODEL – ALL FEATURES</vt:lpstr>
      <vt:lpstr>FEATURE ENGINEERING – Salary level</vt:lpstr>
      <vt:lpstr>OUTCOMES &amp; IMPORTANCES – RFM ALL FEATURES</vt:lpstr>
      <vt:lpstr>FINAL MODEL SELECTION</vt:lpstr>
      <vt:lpstr>FEATURE ENGINEERING - REGION</vt:lpstr>
      <vt:lpstr>FEATURE ENGINEERING – BinNING REGION</vt:lpstr>
      <vt:lpstr>US RegioNS</vt:lpstr>
      <vt:lpstr>FINAL DATA PREpARATION</vt:lpstr>
      <vt:lpstr>RANDOM FOREST MODEL – 3 FEATURES</vt:lpstr>
      <vt:lpstr>OUTCOMES &amp; IMPORTANCES – RFM 3 FEATURES</vt:lpstr>
      <vt:lpstr>MACHINE LEARNING MODEL SELECTION</vt:lpstr>
      <vt:lpstr>Connecting to the salary PREDICTION TOOL</vt:lpstr>
      <vt:lpstr>Connecting to the DaSHBOARD</vt:lpstr>
      <vt:lpstr>DEMONSTRATION</vt:lpstr>
      <vt:lpstr>STEM SALARY RANGE PREDICTOR</vt:lpstr>
      <vt:lpstr>     PreDICTION TOOL</vt:lpstr>
      <vt:lpstr>Top 5 Tech Salary Predictor</vt:lpstr>
      <vt:lpstr>CONCLUSIONS</vt:lpstr>
      <vt:lpstr>DATA SUMMARY</vt:lpstr>
      <vt:lpstr>DATA SUMMARY</vt:lpstr>
      <vt:lpstr>PREDICTING DATA SCIENCE &amp; STEM SALARIES </vt:lpstr>
      <vt:lpstr>Discussion</vt:lpstr>
      <vt:lpstr>UNSUPERVISED LEARNING </vt:lpstr>
      <vt:lpstr>Neural Network (NN) model</vt:lpstr>
      <vt:lpstr>Top 5 companies</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Martha Richardson</dc:creator>
  <cp:lastModifiedBy> </cp:lastModifiedBy>
  <cp:revision>35</cp:revision>
  <cp:lastPrinted>2022-05-01T20:15:29Z</cp:lastPrinted>
  <dcterms:created xsi:type="dcterms:W3CDTF">2022-04-08T12:59:26Z</dcterms:created>
  <dcterms:modified xsi:type="dcterms:W3CDTF">2022-05-01T22:59:01Z</dcterms:modified>
</cp:coreProperties>
</file>